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3" r:id="rId5"/>
    <p:sldId id="262" r:id="rId6"/>
    <p:sldId id="260" r:id="rId7"/>
    <p:sldId id="258" r:id="rId8"/>
    <p:sldId id="268" r:id="rId9"/>
    <p:sldId id="267" r:id="rId10"/>
    <p:sldId id="266" r:id="rId11"/>
    <p:sldId id="261" r:id="rId12"/>
    <p:sldId id="265" r:id="rId13"/>
    <p:sldId id="273" r:id="rId14"/>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l-PL"/>
              <a:t>Kliknij, aby edytować styl</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l-PL"/>
              <a:t>Kliknij, aby edytować styl wzorca podtytułu</a:t>
            </a:r>
            <a:endParaRPr kumimoji="0" lang="en-US"/>
          </a:p>
        </p:txBody>
      </p:sp>
      <p:sp>
        <p:nvSpPr>
          <p:cNvPr id="30" name="Date Placeholder 29"/>
          <p:cNvSpPr>
            <a:spLocks noGrp="1"/>
          </p:cNvSpPr>
          <p:nvPr>
            <p:ph type="dt" sz="half" idx="10"/>
          </p:nvPr>
        </p:nvSpPr>
        <p:spPr/>
        <p:txBody>
          <a:bodyPr/>
          <a:lstStyle/>
          <a:p>
            <a:fld id="{5829E888-7B1F-4DB3-8DDF-ADECCCCD3AC7}" type="datetimeFigureOut">
              <a:rPr lang="pl-PL" smtClean="0"/>
              <a:t>12.02.2021</a:t>
            </a:fld>
            <a:endParaRPr lang="pl-PL"/>
          </a:p>
        </p:txBody>
      </p:sp>
      <p:sp>
        <p:nvSpPr>
          <p:cNvPr id="19" name="Footer Placeholder 18"/>
          <p:cNvSpPr>
            <a:spLocks noGrp="1"/>
          </p:cNvSpPr>
          <p:nvPr>
            <p:ph type="ftr" sz="quarter" idx="11"/>
          </p:nvPr>
        </p:nvSpPr>
        <p:spPr/>
        <p:txBody>
          <a:bodyPr/>
          <a:lstStyle/>
          <a:p>
            <a:endParaRPr lang="pl-PL"/>
          </a:p>
        </p:txBody>
      </p:sp>
      <p:sp>
        <p:nvSpPr>
          <p:cNvPr id="27" name="Slide Number Placeholder 26"/>
          <p:cNvSpPr>
            <a:spLocks noGrp="1"/>
          </p:cNvSpPr>
          <p:nvPr>
            <p:ph type="sldNum" sz="quarter" idx="12"/>
          </p:nvPr>
        </p:nvSpPr>
        <p:spPr/>
        <p:txBody>
          <a:bodyPr/>
          <a:lstStyle/>
          <a:p>
            <a:fld id="{4632C3FB-4CBE-47F2-8D9C-16B40B700085}" type="slidenum">
              <a:rPr lang="pl-PL" smtClean="0"/>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pl-PL"/>
              <a:t>Kliknij, aby edytować styl</a:t>
            </a:r>
            <a:endParaRPr kumimoji="0" lang="en-US"/>
          </a:p>
        </p:txBody>
      </p:sp>
      <p:sp>
        <p:nvSpPr>
          <p:cNvPr id="3" name="Content Placeholder 2"/>
          <p:cNvSpPr>
            <a:spLocks noGrp="1"/>
          </p:cNvSpPr>
          <p:nvPr>
            <p:ph idx="1"/>
          </p:nvPr>
        </p:nvSpPr>
        <p:spPr/>
        <p:txBody>
          <a:body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Date Placeholder 3"/>
          <p:cNvSpPr>
            <a:spLocks noGrp="1"/>
          </p:cNvSpPr>
          <p:nvPr>
            <p:ph type="dt" sz="half" idx="10"/>
          </p:nvPr>
        </p:nvSpPr>
        <p:spPr/>
        <p:txBody>
          <a:bodyPr/>
          <a:lstStyle/>
          <a:p>
            <a:fld id="{5829E888-7B1F-4DB3-8DDF-ADECCCCD3AC7}" type="datetimeFigureOut">
              <a:rPr lang="pl-PL" smtClean="0"/>
              <a:t>12.02.2021</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l-PL"/>
              <a:t>Kliknij, aby edytować styl</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l-PL"/>
              <a:t>Kliknij, aby edytować style wzorca tekstu</a:t>
            </a:r>
          </a:p>
        </p:txBody>
      </p:sp>
      <p:sp>
        <p:nvSpPr>
          <p:cNvPr id="4" name="Date Placeholder 3"/>
          <p:cNvSpPr>
            <a:spLocks noGrp="1"/>
          </p:cNvSpPr>
          <p:nvPr>
            <p:ph type="dt" sz="half" idx="10"/>
          </p:nvPr>
        </p:nvSpPr>
        <p:spPr/>
        <p:txBody>
          <a:bodyPr/>
          <a:lstStyle/>
          <a:p>
            <a:fld id="{5829E888-7B1F-4DB3-8DDF-ADECCCCD3AC7}" type="datetimeFigureOut">
              <a:rPr lang="pl-PL" smtClean="0"/>
              <a:t>12.02.2021</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4632C3FB-4CBE-47F2-8D9C-16B40B700085}" type="slidenum">
              <a:rPr lang="pl-PL" smtClean="0"/>
              <a:t>‹#›</a:t>
            </a:fld>
            <a:endParaRPr lang="pl-P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pl-PL"/>
              <a:t>Kliknij, aby edytować styl</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5" name="Date Placeholder 4"/>
          <p:cNvSpPr>
            <a:spLocks noGrp="1"/>
          </p:cNvSpPr>
          <p:nvPr>
            <p:ph type="dt" sz="half" idx="10"/>
          </p:nvPr>
        </p:nvSpPr>
        <p:spPr/>
        <p:txBody>
          <a:bodyPr/>
          <a:lstStyle/>
          <a:p>
            <a:fld id="{5829E888-7B1F-4DB3-8DDF-ADECCCCD3AC7}" type="datetimeFigureOut">
              <a:rPr lang="pl-PL" smtClean="0"/>
              <a:t>12.02.2021</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pl-PL"/>
              <a:t>Kliknij, aby edytować styl</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l-PL"/>
              <a:t>Kliknij, aby edytować style wzorca tekstu</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7" name="Date Placeholder 6"/>
          <p:cNvSpPr>
            <a:spLocks noGrp="1"/>
          </p:cNvSpPr>
          <p:nvPr>
            <p:ph type="dt" sz="half" idx="10"/>
          </p:nvPr>
        </p:nvSpPr>
        <p:spPr/>
        <p:txBody>
          <a:bodyPr/>
          <a:lstStyle/>
          <a:p>
            <a:fld id="{5829E888-7B1F-4DB3-8DDF-ADECCCCD3AC7}" type="datetimeFigureOut">
              <a:rPr lang="pl-PL" smtClean="0"/>
              <a:t>12.02.2021</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l-PL"/>
              <a:t>Kliknij, aby edytować styl</a:t>
            </a:r>
            <a:endParaRPr kumimoji="0" lang="en-US"/>
          </a:p>
        </p:txBody>
      </p:sp>
      <p:sp>
        <p:nvSpPr>
          <p:cNvPr id="3" name="Date Placeholder 2"/>
          <p:cNvSpPr>
            <a:spLocks noGrp="1"/>
          </p:cNvSpPr>
          <p:nvPr>
            <p:ph type="dt" sz="half" idx="10"/>
          </p:nvPr>
        </p:nvSpPr>
        <p:spPr/>
        <p:txBody>
          <a:bodyPr/>
          <a:lstStyle/>
          <a:p>
            <a:fld id="{5829E888-7B1F-4DB3-8DDF-ADECCCCD3AC7}" type="datetimeFigureOut">
              <a:rPr lang="pl-PL" smtClean="0"/>
              <a:t>12.02.2021</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29E888-7B1F-4DB3-8DDF-ADECCCCD3AC7}" type="datetimeFigureOut">
              <a:rPr lang="pl-PL" smtClean="0"/>
              <a:t>12.02.2021</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l-PL"/>
              <a:t>Kliknij, aby edytować styl</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l-PL"/>
              <a:t>Kliknij, aby edytować style wzorca tekstu</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5" name="Date Placeholder 4"/>
          <p:cNvSpPr>
            <a:spLocks noGrp="1"/>
          </p:cNvSpPr>
          <p:nvPr>
            <p:ph type="dt" sz="half" idx="10"/>
          </p:nvPr>
        </p:nvSpPr>
        <p:spPr/>
        <p:txBody>
          <a:bodyPr/>
          <a:lstStyle/>
          <a:p>
            <a:fld id="{5829E888-7B1F-4DB3-8DDF-ADECCCCD3AC7}" type="datetimeFigureOut">
              <a:rPr lang="pl-PL" smtClean="0"/>
              <a:t>12.02.2021</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pl-PL"/>
              <a:t>Kliknij, aby edytować styl</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l-PL"/>
              <a:t>Kliknij, aby edytować style wzorca tekstu</a:t>
            </a:r>
          </a:p>
        </p:txBody>
      </p:sp>
      <p:sp>
        <p:nvSpPr>
          <p:cNvPr id="5" name="Date Placeholder 4"/>
          <p:cNvSpPr>
            <a:spLocks noGrp="1"/>
          </p:cNvSpPr>
          <p:nvPr>
            <p:ph type="dt" sz="half" idx="10"/>
          </p:nvPr>
        </p:nvSpPr>
        <p:spPr/>
        <p:txBody>
          <a:bodyPr/>
          <a:lstStyle/>
          <a:p>
            <a:fld id="{5829E888-7B1F-4DB3-8DDF-ADECCCCD3AC7}" type="datetimeFigureOut">
              <a:rPr lang="pl-PL" smtClean="0"/>
              <a:t>12.02.2021</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a:xfrm>
            <a:off x="8077200" y="6356350"/>
            <a:ext cx="609600" cy="365125"/>
          </a:xfrm>
        </p:spPr>
        <p:txBody>
          <a:bodyPr/>
          <a:lstStyle/>
          <a:p>
            <a:fld id="{4632C3FB-4CBE-47F2-8D9C-16B40B700085}" type="slidenum">
              <a:rPr lang="pl-PL" smtClean="0"/>
              <a:t>‹#›</a:t>
            </a:fld>
            <a:endParaRPr lang="pl-PL"/>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l-PL"/>
              <a:t>Kliknij ikonę, aby dodać obraz</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pl-PL"/>
              <a:t>Kliknij, aby edytować styl</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Date Placeholder 3"/>
          <p:cNvSpPr>
            <a:spLocks noGrp="1"/>
          </p:cNvSpPr>
          <p:nvPr>
            <p:ph type="dt" sz="half" idx="10"/>
          </p:nvPr>
        </p:nvSpPr>
        <p:spPr/>
        <p:txBody>
          <a:bodyPr/>
          <a:lstStyle/>
          <a:p>
            <a:fld id="{5829E888-7B1F-4DB3-8DDF-ADECCCCD3AC7}" type="datetimeFigureOut">
              <a:rPr lang="pl-PL" smtClean="0"/>
              <a:t>12.02.2021</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pl-PL"/>
              <a:t>Kliknij, aby edytować styl</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pl-PL"/>
              <a:t>Kliknij, aby edytować style wzorca tekstu</a:t>
            </a:r>
          </a:p>
          <a:p>
            <a:pPr lvl="1" eaLnBrk="1" latinLnBrk="0" hangingPunct="1"/>
            <a:r>
              <a:rPr lang="pl-PL"/>
              <a:t>Drugi poziom</a:t>
            </a:r>
          </a:p>
          <a:p>
            <a:pPr lvl="2" eaLnBrk="1" latinLnBrk="0" hangingPunct="1"/>
            <a:r>
              <a:rPr lang="pl-PL"/>
              <a:t>Trzeci poziom</a:t>
            </a:r>
          </a:p>
          <a:p>
            <a:pPr lvl="3" eaLnBrk="1" latinLnBrk="0" hangingPunct="1"/>
            <a:r>
              <a:rPr lang="pl-PL"/>
              <a:t>Czwarty poziom</a:t>
            </a:r>
          </a:p>
          <a:p>
            <a:pPr lvl="4" eaLnBrk="1" latinLnBrk="0" hangingPunct="1"/>
            <a:r>
              <a:rPr lang="pl-PL"/>
              <a:t>Piąty poziom</a:t>
            </a:r>
            <a:endParaRPr kumimoji="0" lang="en-US"/>
          </a:p>
        </p:txBody>
      </p:sp>
      <p:sp>
        <p:nvSpPr>
          <p:cNvPr id="4" name="Date Placeholder 3"/>
          <p:cNvSpPr>
            <a:spLocks noGrp="1"/>
          </p:cNvSpPr>
          <p:nvPr>
            <p:ph type="dt" sz="half" idx="10"/>
          </p:nvPr>
        </p:nvSpPr>
        <p:spPr/>
        <p:txBody>
          <a:bodyPr/>
          <a:lstStyle/>
          <a:p>
            <a:fld id="{5829E888-7B1F-4DB3-8DDF-ADECCCCD3AC7}" type="datetimeFigureOut">
              <a:rPr lang="pl-PL" smtClean="0"/>
              <a:t>12.02.2021</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4632C3FB-4CBE-47F2-8D9C-16B40B700085}" type="slidenum">
              <a:rPr lang="pl-PL" smtClean="0"/>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pl-PL"/>
              <a:t>Kliknij, aby edytować styl</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pl-PL"/>
              <a:t>Kliknij, aby edytować style wzorca tekstu</a:t>
            </a:r>
          </a:p>
          <a:p>
            <a:pPr lvl="1" eaLnBrk="1" latinLnBrk="0" hangingPunct="1"/>
            <a:r>
              <a:rPr kumimoji="0" lang="pl-PL"/>
              <a:t>Drugi poziom</a:t>
            </a:r>
          </a:p>
          <a:p>
            <a:pPr lvl="2" eaLnBrk="1" latinLnBrk="0" hangingPunct="1"/>
            <a:r>
              <a:rPr kumimoji="0" lang="pl-PL"/>
              <a:t>Trzeci poziom</a:t>
            </a:r>
          </a:p>
          <a:p>
            <a:pPr lvl="3" eaLnBrk="1" latinLnBrk="0" hangingPunct="1"/>
            <a:r>
              <a:rPr kumimoji="0" lang="pl-PL"/>
              <a:t>Czwarty poziom</a:t>
            </a:r>
          </a:p>
          <a:p>
            <a:pPr lvl="4" eaLnBrk="1" latinLnBrk="0" hangingPunct="1"/>
            <a:r>
              <a:rPr kumimoji="0" lang="pl-PL"/>
              <a:t>Piąty poziom</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29E888-7B1F-4DB3-8DDF-ADECCCCD3AC7}" type="datetimeFigureOut">
              <a:rPr lang="pl-PL" smtClean="0"/>
              <a:t>12.02.2021</a:t>
            </a:fld>
            <a:endParaRPr lang="pl-PL"/>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l-PL"/>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632C3FB-4CBE-47F2-8D9C-16B40B700085}" type="slidenum">
              <a:rPr lang="pl-PL" smtClean="0"/>
              <a:t>‹#›</a:t>
            </a:fld>
            <a:endParaRPr lang="pl-PL"/>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824280"/>
            <a:ext cx="3672408" cy="3931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ytuł 1"/>
          <p:cNvSpPr>
            <a:spLocks noGrp="1"/>
          </p:cNvSpPr>
          <p:nvPr>
            <p:ph type="ctrTitle"/>
          </p:nvPr>
        </p:nvSpPr>
        <p:spPr>
          <a:xfrm>
            <a:off x="664149" y="2060848"/>
            <a:ext cx="8291745" cy="2340353"/>
          </a:xfrm>
        </p:spPr>
        <p:txBody>
          <a:bodyPr>
            <a:noAutofit/>
          </a:bodyPr>
          <a:lstStyle/>
          <a:p>
            <a:pPr algn="ctr"/>
            <a:r>
              <a:rPr lang="pl-PL" sz="5400" dirty="0">
                <a:solidFill>
                  <a:srgbClr val="00B050"/>
                </a:solidFill>
              </a:rPr>
              <a:t>   Prawidłowy rozwój   mowy        </a:t>
            </a:r>
            <a:br>
              <a:rPr lang="pl-PL" sz="5400" dirty="0">
                <a:solidFill>
                  <a:srgbClr val="00B050"/>
                </a:solidFill>
              </a:rPr>
            </a:br>
            <a:r>
              <a:rPr lang="pl-PL" sz="5400" dirty="0">
                <a:solidFill>
                  <a:srgbClr val="00B050"/>
                </a:solidFill>
              </a:rPr>
              <a:t>                     dziecka  w wieku</a:t>
            </a:r>
            <a:br>
              <a:rPr lang="pl-PL" sz="5400" dirty="0">
                <a:solidFill>
                  <a:srgbClr val="00B050"/>
                </a:solidFill>
              </a:rPr>
            </a:br>
            <a:r>
              <a:rPr lang="pl-PL" sz="5400" dirty="0">
                <a:solidFill>
                  <a:srgbClr val="00B050"/>
                </a:solidFill>
              </a:rPr>
              <a:t>                   przedszkolnym</a:t>
            </a:r>
          </a:p>
        </p:txBody>
      </p:sp>
      <p:sp>
        <p:nvSpPr>
          <p:cNvPr id="4" name="Prostokąt 3"/>
          <p:cNvSpPr/>
          <p:nvPr/>
        </p:nvSpPr>
        <p:spPr>
          <a:xfrm>
            <a:off x="691315" y="805117"/>
            <a:ext cx="7867444" cy="707886"/>
          </a:xfrm>
          <a:prstGeom prst="rect">
            <a:avLst/>
          </a:prstGeom>
          <a:noFill/>
        </p:spPr>
        <p:txBody>
          <a:bodyPr wrap="square">
            <a:spAutoFit/>
          </a:bodyPr>
          <a:lstStyle/>
          <a:p>
            <a:pPr algn="ctr"/>
            <a:r>
              <a:rPr lang="pl-PL" sz="2000" dirty="0">
                <a:solidFill>
                  <a:srgbClr val="FF0000"/>
                </a:solidFill>
                <a:latin typeface="Algerian" panose="04020705040A02060702" pitchFamily="82" charset="0"/>
              </a:rPr>
              <a:t>Przedszkole Publiczne nr 2   z Oddziałami Integracyjnymi              i Oddziałem Specjalnym W Dzierżoniowie</a:t>
            </a:r>
          </a:p>
        </p:txBody>
      </p:sp>
      <p:sp>
        <p:nvSpPr>
          <p:cNvPr id="5" name="Prostokąt 4"/>
          <p:cNvSpPr/>
          <p:nvPr/>
        </p:nvSpPr>
        <p:spPr>
          <a:xfrm>
            <a:off x="6444208" y="6060880"/>
            <a:ext cx="2699792" cy="646331"/>
          </a:xfrm>
          <a:prstGeom prst="rect">
            <a:avLst/>
          </a:prstGeom>
        </p:spPr>
        <p:txBody>
          <a:bodyPr wrap="square">
            <a:spAutoFit/>
          </a:bodyPr>
          <a:lstStyle/>
          <a:p>
            <a:r>
              <a:rPr lang="pl-PL" dirty="0"/>
              <a:t>Przygotowała:</a:t>
            </a:r>
          </a:p>
          <a:p>
            <a:r>
              <a:rPr lang="pl-PL" dirty="0"/>
              <a:t>mgr Marzenna Zagórska</a:t>
            </a:r>
          </a:p>
        </p:txBody>
      </p:sp>
    </p:spTree>
    <p:extLst>
      <p:ext uri="{BB962C8B-B14F-4D97-AF65-F5344CB8AC3E}">
        <p14:creationId xmlns:p14="http://schemas.microsoft.com/office/powerpoint/2010/main" val="18023925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67544" y="1412776"/>
            <a:ext cx="8208912" cy="4635801"/>
          </a:xfrm>
        </p:spPr>
        <p:txBody>
          <a:bodyPr>
            <a:normAutofit fontScale="92500"/>
          </a:bodyPr>
          <a:lstStyle/>
          <a:p>
            <a:pPr marL="0" indent="0" algn="just">
              <a:spcBef>
                <a:spcPts val="1200"/>
              </a:spcBef>
              <a:buNone/>
            </a:pPr>
            <a:r>
              <a:rPr lang="pl-PL" sz="2800" dirty="0">
                <a:solidFill>
                  <a:schemeClr val="accent1">
                    <a:lumMod val="75000"/>
                  </a:schemeClr>
                </a:solidFill>
              </a:rPr>
              <a:t>Wiek przedszkolny obejmuje okres życia  w przedziale 3-7 lat. Jest to okres, w którym dziecko opanowało już podstawowe funkcje życiowe i jest na tyle samodzielne, że może rozpocząć naukę  w przedszkolu.</a:t>
            </a:r>
          </a:p>
          <a:p>
            <a:pPr marL="0" indent="0" algn="just">
              <a:spcBef>
                <a:spcPts val="1200"/>
              </a:spcBef>
              <a:buNone/>
            </a:pPr>
            <a:r>
              <a:rPr lang="pl-PL" sz="2800" dirty="0">
                <a:solidFill>
                  <a:schemeClr val="accent1">
                    <a:lumMod val="75000"/>
                  </a:schemeClr>
                </a:solidFill>
              </a:rPr>
              <a:t>Tempo i rytm rozwoju poszczególnych dzieci może odbiegać, mniej lub bardziej, od przeciętnej dla danego wieku.</a:t>
            </a:r>
          </a:p>
          <a:p>
            <a:pPr marL="0" indent="0" algn="just">
              <a:spcBef>
                <a:spcPts val="1200"/>
              </a:spcBef>
              <a:buNone/>
            </a:pPr>
            <a:r>
              <a:rPr lang="pl-PL" sz="2800" dirty="0">
                <a:solidFill>
                  <a:schemeClr val="accent1">
                    <a:lumMod val="75000"/>
                  </a:schemeClr>
                </a:solidFill>
              </a:rPr>
              <a:t> Jednakże u wszystkich dzieci, będących w wieku przedszkolnym, zachodzą zmiany w rozwoju psycho–ruchowym typowe i charakterystyczne dla tegoż okresu.</a:t>
            </a:r>
          </a:p>
          <a:p>
            <a:pPr marL="0" indent="0">
              <a:buNone/>
            </a:pPr>
            <a:endParaRPr lang="pl-PL" dirty="0"/>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5" name="Prostokąt 4"/>
          <p:cNvSpPr/>
          <p:nvPr/>
        </p:nvSpPr>
        <p:spPr>
          <a:xfrm>
            <a:off x="1411141" y="620688"/>
            <a:ext cx="6321718" cy="646331"/>
          </a:xfrm>
          <a:prstGeom prst="rect">
            <a:avLst/>
          </a:prstGeom>
        </p:spPr>
        <p:txBody>
          <a:bodyPr wrap="square">
            <a:spAutoFit/>
          </a:bodyPr>
          <a:lstStyle/>
          <a:p>
            <a:pPr algn="ctr"/>
            <a:r>
              <a:rPr lang="pl-PL" sz="3600" b="1" dirty="0">
                <a:solidFill>
                  <a:srgbClr val="FF0000"/>
                </a:solidFill>
              </a:rPr>
              <a:t>Wiek przedszkolny </a:t>
            </a:r>
          </a:p>
        </p:txBody>
      </p:sp>
    </p:spTree>
    <p:extLst>
      <p:ext uri="{BB962C8B-B14F-4D97-AF65-F5344CB8AC3E}">
        <p14:creationId xmlns:p14="http://schemas.microsoft.com/office/powerpoint/2010/main" val="15607961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327867" y="3356992"/>
            <a:ext cx="7128792" cy="1967880"/>
          </a:xfrm>
        </p:spPr>
        <p:txBody>
          <a:bodyPr>
            <a:normAutofit/>
          </a:bodyPr>
          <a:lstStyle/>
          <a:p>
            <a:pPr marL="571500" indent="-571500">
              <a:buClr>
                <a:schemeClr val="accent1">
                  <a:lumMod val="75000"/>
                </a:schemeClr>
              </a:buClr>
              <a:buFont typeface="+mj-lt"/>
              <a:buAutoNum type="romanUcPeriod"/>
            </a:pPr>
            <a:r>
              <a:rPr lang="pl-PL" dirty="0">
                <a:solidFill>
                  <a:schemeClr val="accent2">
                    <a:lumMod val="75000"/>
                  </a:schemeClr>
                </a:solidFill>
              </a:rPr>
              <a:t>Okres melodii  (0-1 r.ż.).</a:t>
            </a:r>
          </a:p>
          <a:p>
            <a:pPr marL="571500" indent="-571500">
              <a:buClr>
                <a:schemeClr val="accent1">
                  <a:lumMod val="75000"/>
                </a:schemeClr>
              </a:buClr>
              <a:buFont typeface="+mj-lt"/>
              <a:buAutoNum type="romanUcPeriod"/>
            </a:pPr>
            <a:r>
              <a:rPr lang="pl-PL" dirty="0">
                <a:solidFill>
                  <a:schemeClr val="accent1">
                    <a:lumMod val="75000"/>
                  </a:schemeClr>
                </a:solidFill>
              </a:rPr>
              <a:t>Okres wyrazu (1-2 r.ż.).</a:t>
            </a:r>
          </a:p>
          <a:p>
            <a:pPr marL="571500" indent="-571500">
              <a:buClr>
                <a:schemeClr val="accent1">
                  <a:lumMod val="75000"/>
                </a:schemeClr>
              </a:buClr>
              <a:buFont typeface="+mj-lt"/>
              <a:buAutoNum type="romanUcPeriod"/>
            </a:pPr>
            <a:r>
              <a:rPr lang="pl-PL" dirty="0">
                <a:solidFill>
                  <a:schemeClr val="accent1">
                    <a:lumMod val="75000"/>
                  </a:schemeClr>
                </a:solidFill>
              </a:rPr>
              <a:t>Okres zdania (2-3 r.ż.).</a:t>
            </a:r>
          </a:p>
          <a:p>
            <a:pPr marL="571500" indent="-571500">
              <a:buClr>
                <a:schemeClr val="accent1">
                  <a:lumMod val="75000"/>
                </a:schemeClr>
              </a:buClr>
              <a:buFont typeface="+mj-lt"/>
              <a:buAutoNum type="romanUcPeriod"/>
            </a:pPr>
            <a:r>
              <a:rPr lang="pl-PL" dirty="0">
                <a:solidFill>
                  <a:schemeClr val="accent1">
                    <a:lumMod val="75000"/>
                  </a:schemeClr>
                </a:solidFill>
              </a:rPr>
              <a:t>Okres </a:t>
            </a:r>
            <a:r>
              <a:rPr lang="pl-PL" dirty="0">
                <a:solidFill>
                  <a:schemeClr val="accent2">
                    <a:lumMod val="75000"/>
                  </a:schemeClr>
                </a:solidFill>
              </a:rPr>
              <a:t>swoistej</a:t>
            </a:r>
            <a:r>
              <a:rPr lang="pl-PL" dirty="0">
                <a:solidFill>
                  <a:schemeClr val="accent1">
                    <a:lumMod val="75000"/>
                  </a:schemeClr>
                </a:solidFill>
              </a:rPr>
              <a:t> mowy dziecięcej(3-7 r.ż.).</a:t>
            </a:r>
          </a:p>
          <a:p>
            <a:pPr marL="0" indent="0">
              <a:buNone/>
            </a:pPr>
            <a:endParaRPr lang="pl-PL" dirty="0"/>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2" name="Prostokąt 1"/>
          <p:cNvSpPr/>
          <p:nvPr/>
        </p:nvSpPr>
        <p:spPr>
          <a:xfrm>
            <a:off x="372778" y="548680"/>
            <a:ext cx="8640960" cy="646331"/>
          </a:xfrm>
          <a:prstGeom prst="rect">
            <a:avLst/>
          </a:prstGeom>
        </p:spPr>
        <p:txBody>
          <a:bodyPr wrap="square">
            <a:spAutoFit/>
          </a:bodyPr>
          <a:lstStyle/>
          <a:p>
            <a:pPr algn="ctr"/>
            <a:r>
              <a:rPr lang="pl-PL" sz="3600" b="1" dirty="0">
                <a:solidFill>
                  <a:srgbClr val="FF0000"/>
                </a:solidFill>
              </a:rPr>
              <a:t>Okresy</a:t>
            </a:r>
            <a:r>
              <a:rPr lang="pl-PL" sz="2800" b="1" dirty="0">
                <a:solidFill>
                  <a:srgbClr val="FF0000"/>
                </a:solidFill>
              </a:rPr>
              <a:t> w rozwoju mowy dziecka </a:t>
            </a:r>
          </a:p>
        </p:txBody>
      </p:sp>
      <p:sp>
        <p:nvSpPr>
          <p:cNvPr id="5" name="Prostokąt 4"/>
          <p:cNvSpPr/>
          <p:nvPr/>
        </p:nvSpPr>
        <p:spPr>
          <a:xfrm>
            <a:off x="57252" y="5733256"/>
            <a:ext cx="8934400" cy="384721"/>
          </a:xfrm>
          <a:prstGeom prst="rect">
            <a:avLst/>
          </a:prstGeom>
        </p:spPr>
        <p:txBody>
          <a:bodyPr wrap="square">
            <a:spAutoFit/>
          </a:bodyPr>
          <a:lstStyle/>
          <a:p>
            <a:pPr algn="ctr"/>
            <a:r>
              <a:rPr lang="pl-PL" sz="1900" b="1" dirty="0">
                <a:solidFill>
                  <a:srgbClr val="FF0000"/>
                </a:solidFill>
              </a:rPr>
              <a:t>W wychowaniu przedszkolnym, szczególnie ważne są dwa ostatnie okresy!</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524" y="2204864"/>
            <a:ext cx="4103687" cy="201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Prostokąt 5"/>
          <p:cNvSpPr/>
          <p:nvPr/>
        </p:nvSpPr>
        <p:spPr>
          <a:xfrm>
            <a:off x="11832" y="1575712"/>
            <a:ext cx="9001906" cy="492443"/>
          </a:xfrm>
          <a:prstGeom prst="rect">
            <a:avLst/>
          </a:prstGeom>
        </p:spPr>
        <p:txBody>
          <a:bodyPr wrap="square">
            <a:spAutoFit/>
          </a:bodyPr>
          <a:lstStyle/>
          <a:p>
            <a:r>
              <a:rPr lang="pl-PL" sz="2600" dirty="0">
                <a:solidFill>
                  <a:srgbClr val="0070C0"/>
                </a:solidFill>
              </a:rPr>
              <a:t>Rozwój mowy dziecka możemy podzielić na cztery okresy:</a:t>
            </a:r>
          </a:p>
        </p:txBody>
      </p:sp>
    </p:spTree>
    <p:extLst>
      <p:ext uri="{BB962C8B-B14F-4D97-AF65-F5344CB8AC3E}">
        <p14:creationId xmlns:p14="http://schemas.microsoft.com/office/powerpoint/2010/main" val="224064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2000"/>
                                        <p:tgtEl>
                                          <p:spTgt spid="5"/>
                                        </p:tgtEl>
                                      </p:cBhvr>
                                    </p:animEffect>
                                    <p:anim calcmode="lin" valueType="num">
                                      <p:cBhvr>
                                        <p:cTn id="32" dur="2000" fill="hold"/>
                                        <p:tgtEl>
                                          <p:spTgt spid="5"/>
                                        </p:tgtEl>
                                        <p:attrNameLst>
                                          <p:attrName>ppt_w</p:attrName>
                                        </p:attrNameLst>
                                      </p:cBhvr>
                                      <p:tavLst>
                                        <p:tav tm="0" fmla="#ppt_w*sin(2.5*pi*$)">
                                          <p:val>
                                            <p:fltVal val="0"/>
                                          </p:val>
                                        </p:tav>
                                        <p:tav tm="100000">
                                          <p:val>
                                            <p:fltVal val="1"/>
                                          </p:val>
                                        </p:tav>
                                      </p:tavLst>
                                    </p:anim>
                                    <p:anim calcmode="lin" valueType="num">
                                      <p:cBhvr>
                                        <p:cTn id="33"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pic>
        <p:nvPicPr>
          <p:cNvPr id="9" name="Symbol zastępczy zawartości 8"/>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475656" y="1352115"/>
            <a:ext cx="5530888" cy="4734084"/>
          </a:xfrm>
          <a:prstGeom prst="roundRect">
            <a:avLst>
              <a:gd name="adj" fmla="val 11111"/>
            </a:avLst>
          </a:prstGeom>
          <a:ln w="190500" cap="rnd">
            <a:solidFill>
              <a:schemeClr val="accent2">
                <a:lumMod val="75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0" name="Prostokąt 9"/>
          <p:cNvSpPr/>
          <p:nvPr/>
        </p:nvSpPr>
        <p:spPr>
          <a:xfrm>
            <a:off x="611560" y="594098"/>
            <a:ext cx="5895669" cy="707886"/>
          </a:xfrm>
          <a:prstGeom prst="rect">
            <a:avLst/>
          </a:prstGeom>
        </p:spPr>
        <p:txBody>
          <a:bodyPr wrap="square">
            <a:spAutoFit/>
          </a:bodyPr>
          <a:lstStyle/>
          <a:p>
            <a:pPr algn="ctr"/>
            <a:r>
              <a:rPr lang="pl-PL" sz="3600" b="1" dirty="0">
                <a:solidFill>
                  <a:srgbClr val="FF0000"/>
                </a:solidFill>
              </a:rPr>
              <a:t>Co</a:t>
            </a:r>
            <a:r>
              <a:rPr lang="pl-PL" sz="4000" b="1" dirty="0">
                <a:solidFill>
                  <a:srgbClr val="FF0000"/>
                </a:solidFill>
              </a:rPr>
              <a:t> potrafi trzylatek ?</a:t>
            </a:r>
          </a:p>
        </p:txBody>
      </p:sp>
      <p:sp>
        <p:nvSpPr>
          <p:cNvPr id="11" name="Prostokąt 10"/>
          <p:cNvSpPr/>
          <p:nvPr/>
        </p:nvSpPr>
        <p:spPr>
          <a:xfrm>
            <a:off x="5912632" y="6023836"/>
            <a:ext cx="4572000" cy="246221"/>
          </a:xfrm>
          <a:prstGeom prst="rect">
            <a:avLst/>
          </a:prstGeom>
        </p:spPr>
        <p:txBody>
          <a:bodyPr>
            <a:spAutoFit/>
          </a:bodyPr>
          <a:lstStyle/>
          <a:p>
            <a:r>
              <a:rPr lang="pl-PL" sz="1000" dirty="0"/>
              <a:t>Źródło: </a:t>
            </a:r>
            <a:r>
              <a:rPr lang="pl-PL" sz="1000" dirty="0" err="1"/>
              <a:t>https</a:t>
            </a:r>
            <a:r>
              <a:rPr lang="pl-PL" sz="1000" dirty="0"/>
              <a:t>://</a:t>
            </a:r>
            <a:r>
              <a:rPr lang="pl-PL" sz="1000" dirty="0" err="1"/>
              <a:t>m.facebook.com</a:t>
            </a:r>
            <a:r>
              <a:rPr lang="pl-PL" sz="1000" dirty="0"/>
              <a:t>/</a:t>
            </a:r>
            <a:r>
              <a:rPr lang="pl-PL" sz="1000" dirty="0" err="1"/>
              <a:t>logopedaJuliaTkocz</a:t>
            </a:r>
            <a:r>
              <a:rPr lang="pl-PL" sz="1000" dirty="0"/>
              <a:t>/</a:t>
            </a:r>
          </a:p>
        </p:txBody>
      </p:sp>
    </p:spTree>
    <p:extLst>
      <p:ext uri="{BB962C8B-B14F-4D97-AF65-F5344CB8AC3E}">
        <p14:creationId xmlns:p14="http://schemas.microsoft.com/office/powerpoint/2010/main" val="150880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0" dur="1000" fill="hold"/>
                                        <p:tgtEl>
                                          <p:spTgt spid="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20" dur="1000" fill="hold"/>
                                        <p:tgtEl>
                                          <p:spTgt spid="11"/>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532416"/>
            <a:ext cx="8229600" cy="5328592"/>
          </a:xfrm>
        </p:spPr>
        <p:txBody>
          <a:bodyPr/>
          <a:lstStyle/>
          <a:p>
            <a:pPr marL="0" indent="0" algn="just">
              <a:buNone/>
            </a:pPr>
            <a:r>
              <a:rPr lang="pl-PL" dirty="0">
                <a:solidFill>
                  <a:schemeClr val="accent2">
                    <a:lumMod val="75000"/>
                  </a:schemeClr>
                </a:solidFill>
              </a:rPr>
              <a:t>Dziecko 3 – letnie rozumie to, co do niego mówimy, przy czym treści naszych wypowiedzi nie mogą wybiegać poza wcześniejsze doświadczenia dziecka. Dziecko spełnia polecenia zawierające znane mu wyrazy (np. wskazuje części twarzy, ciała, przynosi przedmioty, pytane - podaje swoje imię, wykonuje codzienne czynności według podanych poleceń słownych np. połóż lalkę spać). Dziecko w tym wieku komunikuje się już z otoczeniem za pomocą zdania dwu-, trzy- wyrazowego. Mówi chętnie i dużo. Opowiada o tym, co widzi, czuje (na przykład: pada deszcz, jest zimno...).</a:t>
            </a:r>
          </a:p>
          <a:p>
            <a:pPr marL="0" indent="0">
              <a:buNone/>
            </a:pPr>
            <a:endParaRPr lang="pl-PL" dirty="0">
              <a:solidFill>
                <a:schemeClr val="accent2">
                  <a:lumMod val="75000"/>
                </a:schemeClr>
              </a:solidFill>
            </a:endParaRPr>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2" name="Prostokąt 1"/>
          <p:cNvSpPr/>
          <p:nvPr/>
        </p:nvSpPr>
        <p:spPr>
          <a:xfrm>
            <a:off x="1297569" y="714411"/>
            <a:ext cx="6337798" cy="707886"/>
          </a:xfrm>
          <a:prstGeom prst="rect">
            <a:avLst/>
          </a:prstGeom>
        </p:spPr>
        <p:txBody>
          <a:bodyPr wrap="square">
            <a:spAutoFit/>
          </a:bodyPr>
          <a:lstStyle/>
          <a:p>
            <a:pPr algn="ctr"/>
            <a:r>
              <a:rPr lang="pl-PL" sz="4000" b="1" dirty="0">
                <a:solidFill>
                  <a:srgbClr val="FF0000"/>
                </a:solidFill>
              </a:rPr>
              <a:t>Mowa trzylatka</a:t>
            </a:r>
          </a:p>
        </p:txBody>
      </p:sp>
    </p:spTree>
    <p:extLst>
      <p:ext uri="{BB962C8B-B14F-4D97-AF65-F5344CB8AC3E}">
        <p14:creationId xmlns:p14="http://schemas.microsoft.com/office/powerpoint/2010/main" val="41248917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ymbol zastępczy zawartości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1332744"/>
            <a:ext cx="5285477" cy="4925486"/>
          </a:xfrm>
          <a:prstGeom prst="roundRect">
            <a:avLst>
              <a:gd name="adj" fmla="val 11111"/>
            </a:avLst>
          </a:prstGeom>
          <a:ln w="190500" cap="rnd">
            <a:solidFill>
              <a:schemeClr val="accent1">
                <a:lumMod val="75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2" name="Prostokąt 1"/>
          <p:cNvSpPr/>
          <p:nvPr/>
        </p:nvSpPr>
        <p:spPr>
          <a:xfrm>
            <a:off x="1043608" y="620688"/>
            <a:ext cx="6768752" cy="707886"/>
          </a:xfrm>
          <a:prstGeom prst="rect">
            <a:avLst/>
          </a:prstGeom>
        </p:spPr>
        <p:txBody>
          <a:bodyPr wrap="square">
            <a:spAutoFit/>
          </a:bodyPr>
          <a:lstStyle/>
          <a:p>
            <a:pPr lvl="0" algn="ctr">
              <a:spcBef>
                <a:spcPct val="20000"/>
              </a:spcBef>
              <a:buClr>
                <a:srgbClr val="0BD0D9"/>
              </a:buClr>
              <a:buSzPct val="95000"/>
            </a:pPr>
            <a:r>
              <a:rPr lang="pl-PL" sz="4000" b="1" dirty="0">
                <a:solidFill>
                  <a:srgbClr val="FF0000"/>
                </a:solidFill>
              </a:rPr>
              <a:t>Co potrafi czterolatek ?</a:t>
            </a:r>
          </a:p>
        </p:txBody>
      </p:sp>
      <p:sp>
        <p:nvSpPr>
          <p:cNvPr id="6" name="Prostokąt 5"/>
          <p:cNvSpPr/>
          <p:nvPr/>
        </p:nvSpPr>
        <p:spPr>
          <a:xfrm>
            <a:off x="6012160" y="5847764"/>
            <a:ext cx="4572000" cy="246221"/>
          </a:xfrm>
          <a:prstGeom prst="rect">
            <a:avLst/>
          </a:prstGeom>
        </p:spPr>
        <p:txBody>
          <a:bodyPr>
            <a:spAutoFit/>
          </a:bodyPr>
          <a:lstStyle/>
          <a:p>
            <a:r>
              <a:rPr lang="pl-PL" sz="1000" dirty="0"/>
              <a:t>Źródło: </a:t>
            </a:r>
            <a:r>
              <a:rPr lang="pl-PL" sz="1000" dirty="0" err="1"/>
              <a:t>https</a:t>
            </a:r>
            <a:r>
              <a:rPr lang="pl-PL" sz="1000" dirty="0"/>
              <a:t>://</a:t>
            </a:r>
            <a:r>
              <a:rPr lang="pl-PL" sz="1000" dirty="0" err="1"/>
              <a:t>m.facebook.com</a:t>
            </a:r>
            <a:r>
              <a:rPr lang="pl-PL" sz="1000" dirty="0"/>
              <a:t>/</a:t>
            </a:r>
            <a:r>
              <a:rPr lang="pl-PL" sz="1000" dirty="0" err="1"/>
              <a:t>logopedaJuliaTkocz</a:t>
            </a:r>
            <a:r>
              <a:rPr lang="pl-PL" sz="1000" dirty="0"/>
              <a:t>/</a:t>
            </a:r>
          </a:p>
        </p:txBody>
      </p:sp>
    </p:spTree>
    <p:extLst>
      <p:ext uri="{BB962C8B-B14F-4D97-AF65-F5344CB8AC3E}">
        <p14:creationId xmlns:p14="http://schemas.microsoft.com/office/powerpoint/2010/main" val="582016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0" dur="1000" fill="hold"/>
                                        <p:tgtEl>
                                          <p:spTgt spid="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250312" y="781744"/>
            <a:ext cx="8712968" cy="5618812"/>
          </a:xfrm>
        </p:spPr>
        <p:txBody>
          <a:bodyPr>
            <a:noAutofit/>
          </a:bodyPr>
          <a:lstStyle/>
          <a:p>
            <a:pPr marL="0" indent="0" algn="just">
              <a:buNone/>
            </a:pPr>
            <a:r>
              <a:rPr lang="pl-PL" sz="2300" dirty="0">
                <a:solidFill>
                  <a:schemeClr val="accent2">
                    <a:lumMod val="75000"/>
                  </a:schemeClr>
                </a:solidFill>
              </a:rPr>
              <a:t>Dziecko rozumie i wykonuje nasze polecenia, także te, które zawierają wyrażenia przyimkowe (na, pod, do, w, przed, za, obok). Rozpoznaje kolory. Pytane odpowiada, co robi, czy jest mu zimno, kiedy jest głodne. Wypowiedzi dziecka wybiegają poza aktualnie przeżywaną sytuację. Dziecko potrafi mówić o przeszłości                  i o przyszłości, ma jeszcze trudności w budowaniu wypowiedzi poprawnych pod względem gramatycznym, ale pojawia się zaciekawienie poprawnością językową. Dziecko 4-letnie zadaje bardzo dużo pytań. Pytania te są podyktowane ciekawością świata, są precyzyjne. Na wszystkie pytania dziecka trzeba odpowiadać cierpliwie i wyczerpująco. Charakterystyczne dla tego okresu jest tworzenie przez dziecko form analogicznych do używanych wyrazów tzw. neologizmy (np. </a:t>
            </a:r>
            <a:r>
              <a:rPr lang="pl-PL" sz="2300" dirty="0" err="1">
                <a:solidFill>
                  <a:schemeClr val="accent2">
                    <a:lumMod val="75000"/>
                  </a:schemeClr>
                </a:solidFill>
              </a:rPr>
              <a:t>zatelefonić</a:t>
            </a:r>
            <a:r>
              <a:rPr lang="pl-PL" sz="2300" dirty="0">
                <a:solidFill>
                  <a:schemeClr val="accent2">
                    <a:lumMod val="75000"/>
                  </a:schemeClr>
                </a:solidFill>
              </a:rPr>
              <a:t>). Nie należy jednak tego utrwalać. Zawsze po takiej wypowiedzi trzeba </a:t>
            </a:r>
            <a:r>
              <a:rPr lang="pl-PL" sz="2400" dirty="0">
                <a:solidFill>
                  <a:schemeClr val="accent2">
                    <a:lumMod val="75000"/>
                  </a:schemeClr>
                </a:solidFill>
              </a:rPr>
              <a:t>podać dziecku prawidłową nazwę.</a:t>
            </a:r>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2" name="Prostokąt 1"/>
          <p:cNvSpPr/>
          <p:nvPr/>
        </p:nvSpPr>
        <p:spPr>
          <a:xfrm>
            <a:off x="2013961" y="0"/>
            <a:ext cx="5185670" cy="707886"/>
          </a:xfrm>
          <a:prstGeom prst="rect">
            <a:avLst/>
          </a:prstGeom>
        </p:spPr>
        <p:txBody>
          <a:bodyPr wrap="square">
            <a:spAutoFit/>
          </a:bodyPr>
          <a:lstStyle/>
          <a:p>
            <a:pPr algn="ctr"/>
            <a:r>
              <a:rPr lang="pl-PL" sz="4000" b="1" dirty="0">
                <a:solidFill>
                  <a:srgbClr val="FF0000"/>
                </a:solidFill>
              </a:rPr>
              <a:t>Mowa czterolatka</a:t>
            </a:r>
          </a:p>
        </p:txBody>
      </p:sp>
    </p:spTree>
    <p:extLst>
      <p:ext uri="{BB962C8B-B14F-4D97-AF65-F5344CB8AC3E}">
        <p14:creationId xmlns:p14="http://schemas.microsoft.com/office/powerpoint/2010/main" val="4470841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2" name="Symbol zastępczy zawartości 1"/>
          <p:cNvSpPr>
            <a:spLocks noGrp="1"/>
          </p:cNvSpPr>
          <p:nvPr>
            <p:ph idx="1"/>
          </p:nvPr>
        </p:nvSpPr>
        <p:spPr>
          <a:xfrm>
            <a:off x="457200" y="1377330"/>
            <a:ext cx="8229600" cy="4389120"/>
          </a:xfrm>
        </p:spPr>
        <p:txBody>
          <a:bodyPr>
            <a:normAutofit lnSpcReduction="10000"/>
          </a:bodyPr>
          <a:lstStyle/>
          <a:p>
            <a:pPr marL="0" indent="0" algn="just">
              <a:buNone/>
            </a:pPr>
            <a:endParaRPr lang="pl-PL" sz="2800" dirty="0"/>
          </a:p>
          <a:p>
            <a:pPr marL="0" indent="0" algn="just">
              <a:buNone/>
            </a:pPr>
            <a:r>
              <a:rPr lang="pl-PL" sz="2800" dirty="0">
                <a:solidFill>
                  <a:schemeClr val="accent2">
                    <a:lumMod val="75000"/>
                  </a:schemeClr>
                </a:solidFill>
              </a:rPr>
              <a:t>W tym wieku wypowiedzi dziecka przyjmują formę wielozdaniową. Dziecko chętnie opowiada o tym, co się działo w przedszkolu, na spacerze, potrafi opowiedzieć obejrzany film. Pytane o znaczenie słów potrafi je wyjaśnić. Potrafi opisywać przedmioty, podając ich cechy charakterystyczne oraz ich przydatność. W swoich wypowiedziach dziecko uwzględnia kolejność zdarzeń i zależności przyczynowo - skutkowe. </a:t>
            </a:r>
          </a:p>
          <a:p>
            <a:endParaRPr lang="pl-PL" dirty="0">
              <a:solidFill>
                <a:schemeClr val="accent2">
                  <a:lumMod val="75000"/>
                </a:schemeClr>
              </a:solidFill>
            </a:endParaRPr>
          </a:p>
        </p:txBody>
      </p:sp>
      <p:sp>
        <p:nvSpPr>
          <p:cNvPr id="3" name="Prostokąt 2"/>
          <p:cNvSpPr/>
          <p:nvPr/>
        </p:nvSpPr>
        <p:spPr>
          <a:xfrm>
            <a:off x="1297745" y="669444"/>
            <a:ext cx="6169023" cy="707886"/>
          </a:xfrm>
          <a:prstGeom prst="rect">
            <a:avLst/>
          </a:prstGeom>
        </p:spPr>
        <p:txBody>
          <a:bodyPr wrap="square">
            <a:spAutoFit/>
          </a:bodyPr>
          <a:lstStyle/>
          <a:p>
            <a:pPr algn="ctr"/>
            <a:r>
              <a:rPr lang="pl-PL" sz="4000" b="1" dirty="0">
                <a:solidFill>
                  <a:srgbClr val="FF0000"/>
                </a:solidFill>
              </a:rPr>
              <a:t>Mowa pięciolatka</a:t>
            </a:r>
          </a:p>
        </p:txBody>
      </p:sp>
    </p:spTree>
    <p:extLst>
      <p:ext uri="{BB962C8B-B14F-4D97-AF65-F5344CB8AC3E}">
        <p14:creationId xmlns:p14="http://schemas.microsoft.com/office/powerpoint/2010/main" val="25715731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5" name="Prostokąt 4"/>
          <p:cNvSpPr/>
          <p:nvPr/>
        </p:nvSpPr>
        <p:spPr>
          <a:xfrm>
            <a:off x="59598" y="617353"/>
            <a:ext cx="9051011" cy="646331"/>
          </a:xfrm>
          <a:prstGeom prst="rect">
            <a:avLst/>
          </a:prstGeom>
        </p:spPr>
        <p:txBody>
          <a:bodyPr wrap="square">
            <a:spAutoFit/>
          </a:bodyPr>
          <a:lstStyle/>
          <a:p>
            <a:r>
              <a:rPr lang="pl-PL" sz="3600" b="1" dirty="0">
                <a:solidFill>
                  <a:srgbClr val="FF0000"/>
                </a:solidFill>
              </a:rPr>
              <a:t>Prawidłowy rozwój mowy i języka do 2 lat</a:t>
            </a:r>
          </a:p>
        </p:txBody>
      </p:sp>
      <p:pic>
        <p:nvPicPr>
          <p:cNvPr id="3" name="Symbol zastępczy zawartości 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09887" y="1263684"/>
            <a:ext cx="8900722" cy="4829612"/>
          </a:xfrm>
        </p:spPr>
      </p:pic>
    </p:spTree>
    <p:extLst>
      <p:ext uri="{BB962C8B-B14F-4D97-AF65-F5344CB8AC3E}">
        <p14:creationId xmlns:p14="http://schemas.microsoft.com/office/powerpoint/2010/main" val="914779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3" name="Prostokąt 2"/>
          <p:cNvSpPr/>
          <p:nvPr/>
        </p:nvSpPr>
        <p:spPr>
          <a:xfrm>
            <a:off x="92989" y="837023"/>
            <a:ext cx="9144000" cy="1323439"/>
          </a:xfrm>
          <a:prstGeom prst="rect">
            <a:avLst/>
          </a:prstGeom>
        </p:spPr>
        <p:txBody>
          <a:bodyPr wrap="square">
            <a:spAutoFit/>
          </a:bodyPr>
          <a:lstStyle/>
          <a:p>
            <a:pPr algn="ctr"/>
            <a:r>
              <a:rPr lang="pl-PL" sz="4000" b="1" dirty="0">
                <a:solidFill>
                  <a:srgbClr val="FF0000"/>
                </a:solidFill>
              </a:rPr>
              <a:t>Prawidłowy rozwój mowy i języka</a:t>
            </a:r>
          </a:p>
          <a:p>
            <a:pPr algn="ctr"/>
            <a:r>
              <a:rPr lang="pl-PL" sz="4000" b="1" dirty="0">
                <a:solidFill>
                  <a:srgbClr val="FF0000"/>
                </a:solidFill>
              </a:rPr>
              <a:t> od </a:t>
            </a:r>
            <a:r>
              <a:rPr lang="pl-PL" sz="4000" b="1" dirty="0" smtClean="0">
                <a:solidFill>
                  <a:srgbClr val="FF0000"/>
                </a:solidFill>
              </a:rPr>
              <a:t>2 </a:t>
            </a:r>
            <a:r>
              <a:rPr lang="pl-PL" sz="4000" b="1" dirty="0">
                <a:solidFill>
                  <a:srgbClr val="FF0000"/>
                </a:solidFill>
              </a:rPr>
              <a:t>do 7 lat</a:t>
            </a:r>
          </a:p>
        </p:txBody>
      </p:sp>
      <p:sp>
        <p:nvSpPr>
          <p:cNvPr id="6" name="Prostokąt 5"/>
          <p:cNvSpPr/>
          <p:nvPr/>
        </p:nvSpPr>
        <p:spPr>
          <a:xfrm>
            <a:off x="4932040" y="5915715"/>
            <a:ext cx="4572000" cy="369332"/>
          </a:xfrm>
          <a:prstGeom prst="rect">
            <a:avLst/>
          </a:prstGeom>
        </p:spPr>
        <p:txBody>
          <a:bodyPr>
            <a:spAutoFit/>
          </a:bodyPr>
          <a:lstStyle/>
          <a:p>
            <a:r>
              <a:rPr lang="pl-PL" dirty="0"/>
              <a:t> </a:t>
            </a:r>
            <a:r>
              <a:rPr lang="pl-PL" sz="800" dirty="0"/>
              <a:t>źródło: </a:t>
            </a:r>
            <a:r>
              <a:rPr lang="pl-PL" sz="800" dirty="0" err="1"/>
              <a:t>https</a:t>
            </a:r>
            <a:r>
              <a:rPr lang="pl-PL" sz="800" dirty="0"/>
              <a:t>://</a:t>
            </a:r>
            <a:r>
              <a:rPr lang="pl-PL" sz="800" dirty="0" err="1"/>
              <a:t>logopeda.org.pl</a:t>
            </a:r>
            <a:r>
              <a:rPr lang="pl-PL" sz="800" dirty="0"/>
              <a:t>/</a:t>
            </a:r>
            <a:r>
              <a:rPr lang="pl-PL" sz="800" dirty="0" err="1"/>
              <a:t>resources</a:t>
            </a:r>
            <a:r>
              <a:rPr lang="pl-PL" sz="800" dirty="0"/>
              <a:t>/pliki/</a:t>
            </a:r>
            <a:r>
              <a:rPr lang="pl-PL" sz="800" dirty="0" err="1"/>
              <a:t>520_mowa_malego_dziecka_folder.pdf</a:t>
            </a:r>
            <a:r>
              <a:rPr lang="pl-PL" sz="800" dirty="0"/>
              <a:t>, </a:t>
            </a:r>
          </a:p>
        </p:txBody>
      </p:sp>
      <p:pic>
        <p:nvPicPr>
          <p:cNvPr id="8" name="Symbol zastępczy zawartości 7"/>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34416" y="2426606"/>
            <a:ext cx="8928000" cy="3664858"/>
          </a:xfrm>
        </p:spPr>
      </p:pic>
      <p:pic>
        <p:nvPicPr>
          <p:cNvPr id="1027" name="Picture 3" descr="D:\KĄCIK LOGOPEDYCZNY\Nowy folder\CO POTRAFI CZ.2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701" y="2132857"/>
            <a:ext cx="8928000" cy="341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9039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pic>
        <p:nvPicPr>
          <p:cNvPr id="6" name="Symbol zastępczy zawartości 5"/>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043608" y="1849793"/>
            <a:ext cx="6526682" cy="4323724"/>
          </a:xfrm>
          <a:prstGeom prst="rect">
            <a:avLst/>
          </a:prstGeom>
          <a:ln w="190500" cap="sq">
            <a:solidFill>
              <a:schemeClr val="accent1">
                <a:lumMod val="60000"/>
                <a:lumOff val="40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Prostokąt 4"/>
          <p:cNvSpPr/>
          <p:nvPr/>
        </p:nvSpPr>
        <p:spPr>
          <a:xfrm>
            <a:off x="118319" y="692696"/>
            <a:ext cx="8943507" cy="1077218"/>
          </a:xfrm>
          <a:prstGeom prst="rect">
            <a:avLst/>
          </a:prstGeom>
        </p:spPr>
        <p:txBody>
          <a:bodyPr wrap="square">
            <a:spAutoFit/>
          </a:bodyPr>
          <a:lstStyle/>
          <a:p>
            <a:pPr algn="ctr"/>
            <a:r>
              <a:rPr lang="pl-PL" dirty="0"/>
              <a:t> </a:t>
            </a:r>
            <a:r>
              <a:rPr lang="pl-PL" sz="3200" b="1" dirty="0">
                <a:solidFill>
                  <a:srgbClr val="FF0000"/>
                </a:solidFill>
              </a:rPr>
              <a:t>Mapa myśli, która w skrócie przedstawia to,  co wpływa na prawidłowy rozwój mowy</a:t>
            </a:r>
          </a:p>
        </p:txBody>
      </p:sp>
      <p:sp>
        <p:nvSpPr>
          <p:cNvPr id="7" name="Prostokąt 6"/>
          <p:cNvSpPr/>
          <p:nvPr/>
        </p:nvSpPr>
        <p:spPr>
          <a:xfrm>
            <a:off x="7238065" y="6033882"/>
            <a:ext cx="1989647" cy="369332"/>
          </a:xfrm>
          <a:prstGeom prst="rect">
            <a:avLst/>
          </a:prstGeom>
        </p:spPr>
        <p:txBody>
          <a:bodyPr wrap="none">
            <a:spAutoFit/>
          </a:bodyPr>
          <a:lstStyle/>
          <a:p>
            <a:r>
              <a:rPr lang="pl-PL" sz="1000" dirty="0"/>
              <a:t>źródło: http://</a:t>
            </a:r>
            <a:r>
              <a:rPr lang="pl-PL" sz="1000" dirty="0" err="1"/>
              <a:t>madredziecko.pl</a:t>
            </a:r>
            <a:r>
              <a:rPr lang="pl-PL" dirty="0"/>
              <a:t>/</a:t>
            </a:r>
          </a:p>
        </p:txBody>
      </p:sp>
    </p:spTree>
    <p:extLst>
      <p:ext uri="{BB962C8B-B14F-4D97-AF65-F5344CB8AC3E}">
        <p14:creationId xmlns:p14="http://schemas.microsoft.com/office/powerpoint/2010/main" val="2030211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pic>
        <p:nvPicPr>
          <p:cNvPr id="6" name="Symbol zastępczy zawartości 5"/>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470789" y="1295828"/>
            <a:ext cx="5454508" cy="4829698"/>
          </a:xfrm>
          <a:prstGeom prst="rect">
            <a:avLst/>
          </a:prstGeom>
          <a:ln>
            <a:solidFill>
              <a:schemeClr val="accent1">
                <a:lumMod val="75000"/>
              </a:schemeClr>
            </a:solidFill>
          </a:ln>
          <a:effectLst>
            <a:outerShdw blurRad="190500" algn="tl" rotWithShape="0">
              <a:srgbClr val="000000">
                <a:alpha val="70000"/>
              </a:srgbClr>
            </a:outerShdw>
          </a:effectLst>
        </p:spPr>
      </p:pic>
      <p:sp>
        <p:nvSpPr>
          <p:cNvPr id="5" name="Prostokąt 4"/>
          <p:cNvSpPr/>
          <p:nvPr/>
        </p:nvSpPr>
        <p:spPr>
          <a:xfrm>
            <a:off x="115158" y="729648"/>
            <a:ext cx="8820472" cy="584775"/>
          </a:xfrm>
          <a:prstGeom prst="rect">
            <a:avLst/>
          </a:prstGeom>
        </p:spPr>
        <p:txBody>
          <a:bodyPr wrap="square">
            <a:spAutoFit/>
          </a:bodyPr>
          <a:lstStyle/>
          <a:p>
            <a:pPr algn="ctr"/>
            <a:r>
              <a:rPr lang="pl-PL" sz="3200" b="1" dirty="0">
                <a:solidFill>
                  <a:srgbClr val="FF0000"/>
                </a:solidFill>
              </a:rPr>
              <a:t>ROZWÓJ MOWY DZIECKA - PRZYKŁAD</a:t>
            </a:r>
          </a:p>
        </p:txBody>
      </p:sp>
      <p:sp>
        <p:nvSpPr>
          <p:cNvPr id="7" name="Prostokąt 6"/>
          <p:cNvSpPr/>
          <p:nvPr/>
        </p:nvSpPr>
        <p:spPr>
          <a:xfrm>
            <a:off x="5939838" y="6092015"/>
            <a:ext cx="4572000" cy="246221"/>
          </a:xfrm>
          <a:prstGeom prst="rect">
            <a:avLst/>
          </a:prstGeom>
        </p:spPr>
        <p:txBody>
          <a:bodyPr>
            <a:spAutoFit/>
          </a:bodyPr>
          <a:lstStyle/>
          <a:p>
            <a:r>
              <a:rPr lang="pl-PL" sz="1000" dirty="0"/>
              <a:t>Źródło: </a:t>
            </a:r>
            <a:r>
              <a:rPr lang="pl-PL" sz="1000" dirty="0" err="1"/>
              <a:t>https</a:t>
            </a:r>
            <a:r>
              <a:rPr lang="pl-PL" sz="1000" dirty="0"/>
              <a:t>://</a:t>
            </a:r>
            <a:r>
              <a:rPr lang="pl-PL" sz="1000" dirty="0" err="1"/>
              <a:t>m.facebook.com</a:t>
            </a:r>
            <a:r>
              <a:rPr lang="pl-PL" sz="1000" dirty="0"/>
              <a:t>/</a:t>
            </a:r>
            <a:r>
              <a:rPr lang="pl-PL" sz="1000" dirty="0" err="1"/>
              <a:t>logopedaJuliaTkocz</a:t>
            </a:r>
            <a:r>
              <a:rPr lang="pl-PL" sz="1000" dirty="0"/>
              <a:t>/</a:t>
            </a:r>
          </a:p>
        </p:txBody>
      </p:sp>
    </p:spTree>
    <p:extLst>
      <p:ext uri="{BB962C8B-B14F-4D97-AF65-F5344CB8AC3E}">
        <p14:creationId xmlns:p14="http://schemas.microsoft.com/office/powerpoint/2010/main" val="40173208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5135"/>
            <a:ext cx="9144000" cy="575873"/>
          </a:xfrm>
          <a:prstGeom prst="rect">
            <a:avLst/>
          </a:prstGeom>
          <a:solidFill>
            <a:schemeClr val="tx2">
              <a:lumMod val="20000"/>
              <a:lumOff val="80000"/>
            </a:schemeClr>
          </a:solidFill>
          <a:ln>
            <a:noFill/>
          </a:ln>
          <a:effectLst/>
        </p:spPr>
      </p:pic>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89" y="6326699"/>
            <a:ext cx="2363259" cy="962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Prostokąt 3"/>
          <p:cNvSpPr/>
          <p:nvPr/>
        </p:nvSpPr>
        <p:spPr>
          <a:xfrm>
            <a:off x="2456248" y="6385397"/>
            <a:ext cx="6912768" cy="369332"/>
          </a:xfrm>
          <a:prstGeom prst="rect">
            <a:avLst/>
          </a:prstGeom>
        </p:spPr>
        <p:txBody>
          <a:bodyPr wrap="square">
            <a:spAutoFit/>
          </a:bodyPr>
          <a:lstStyle/>
          <a:p>
            <a:r>
              <a:rPr lang="pl-PL" b="1" dirty="0">
                <a:solidFill>
                  <a:schemeClr val="accent1">
                    <a:lumMod val="75000"/>
                  </a:schemeClr>
                </a:solidFill>
              </a:rPr>
              <a:t>Prawidłowy rozwój  mowy dziecka  w wieku przedszkolnym</a:t>
            </a:r>
          </a:p>
        </p:txBody>
      </p:sp>
      <p:sp>
        <p:nvSpPr>
          <p:cNvPr id="2" name="Symbol zastępczy zawartości 1"/>
          <p:cNvSpPr>
            <a:spLocks noGrp="1"/>
          </p:cNvSpPr>
          <p:nvPr>
            <p:ph idx="1"/>
          </p:nvPr>
        </p:nvSpPr>
        <p:spPr>
          <a:xfrm>
            <a:off x="457200" y="1431460"/>
            <a:ext cx="8229600" cy="5559896"/>
          </a:xfrm>
        </p:spPr>
        <p:txBody>
          <a:bodyPr>
            <a:normAutofit/>
          </a:bodyPr>
          <a:lstStyle/>
          <a:p>
            <a:pPr marL="0" indent="0">
              <a:buNone/>
            </a:pPr>
            <a:endParaRPr lang="pl-PL" dirty="0"/>
          </a:p>
          <a:p>
            <a:pPr marL="0" indent="0">
              <a:buNone/>
            </a:pPr>
            <a:endParaRPr lang="pl-PL" dirty="0"/>
          </a:p>
          <a:p>
            <a:pPr marL="0" indent="0">
              <a:buNone/>
            </a:pPr>
            <a:r>
              <a:rPr lang="pl-PL" b="1" dirty="0">
                <a:solidFill>
                  <a:srgbClr val="0070C0"/>
                </a:solidFill>
              </a:rPr>
              <a:t>Bibliografia:</a:t>
            </a:r>
          </a:p>
          <a:p>
            <a:pPr marL="514350" indent="-514350">
              <a:buClrTx/>
              <a:buAutoNum type="arabicPeriod"/>
            </a:pPr>
            <a:r>
              <a:rPr lang="pl-PL" dirty="0">
                <a:solidFill>
                  <a:srgbClr val="0070C0"/>
                </a:solidFill>
              </a:rPr>
              <a:t>L. Kaczmarek, </a:t>
            </a:r>
            <a:r>
              <a:rPr lang="pl-PL" i="1" dirty="0">
                <a:solidFill>
                  <a:srgbClr val="0070C0"/>
                </a:solidFill>
              </a:rPr>
              <a:t>Nasze dziecko uczy się mowy, </a:t>
            </a:r>
            <a:r>
              <a:rPr lang="pl-PL" dirty="0">
                <a:solidFill>
                  <a:srgbClr val="0070C0"/>
                </a:solidFill>
              </a:rPr>
              <a:t>Wydawnictwo Lubelskie. </a:t>
            </a:r>
          </a:p>
          <a:p>
            <a:pPr marL="514350" indent="-514350">
              <a:buClrTx/>
              <a:buFont typeface="+mj-lt"/>
              <a:buAutoNum type="arabicPeriod"/>
            </a:pPr>
            <a:r>
              <a:rPr lang="pl-PL" dirty="0">
                <a:solidFill>
                  <a:srgbClr val="0070C0"/>
                </a:solidFill>
              </a:rPr>
              <a:t>I. Styczek, </a:t>
            </a:r>
            <a:r>
              <a:rPr lang="pl-PL" i="1" dirty="0">
                <a:solidFill>
                  <a:srgbClr val="0070C0"/>
                </a:solidFill>
              </a:rPr>
              <a:t>Logopedia</a:t>
            </a:r>
            <a:r>
              <a:rPr lang="pl-PL" dirty="0">
                <a:solidFill>
                  <a:srgbClr val="0070C0"/>
                </a:solidFill>
              </a:rPr>
              <a:t>, Wydawnictwo Naukowe PWN.</a:t>
            </a:r>
          </a:p>
          <a:p>
            <a:pPr marL="514350" indent="-514350">
              <a:buClrTx/>
              <a:buFont typeface="+mj-lt"/>
              <a:buAutoNum type="arabicPeriod"/>
            </a:pPr>
            <a:r>
              <a:rPr lang="pl-PL" dirty="0">
                <a:solidFill>
                  <a:srgbClr val="0070C0"/>
                </a:solidFill>
              </a:rPr>
              <a:t>G. Demel, </a:t>
            </a:r>
            <a:r>
              <a:rPr lang="pl-PL" i="1" dirty="0">
                <a:solidFill>
                  <a:srgbClr val="0070C0"/>
                </a:solidFill>
              </a:rPr>
              <a:t>Wady wymowy</a:t>
            </a:r>
            <a:r>
              <a:rPr lang="pl-PL" dirty="0">
                <a:solidFill>
                  <a:srgbClr val="0070C0"/>
                </a:solidFill>
              </a:rPr>
              <a:t>, Państwowy Zakład Wydawnictw Lekarskich.</a:t>
            </a:r>
          </a:p>
          <a:p>
            <a:pPr marL="514350" indent="-514350">
              <a:buClrTx/>
              <a:buFont typeface="+mj-lt"/>
              <a:buAutoNum type="arabicPeriod"/>
            </a:pPr>
            <a:r>
              <a:rPr lang="pl-PL" dirty="0">
                <a:solidFill>
                  <a:srgbClr val="0070C0"/>
                </a:solidFill>
              </a:rPr>
              <a:t>G. Demel, </a:t>
            </a:r>
            <a:r>
              <a:rPr lang="pl-PL" i="1" dirty="0">
                <a:solidFill>
                  <a:srgbClr val="0070C0"/>
                </a:solidFill>
              </a:rPr>
              <a:t>Minimum logopedyczne nauczyciela przedszkola,</a:t>
            </a:r>
            <a:r>
              <a:rPr lang="pl-PL" dirty="0">
                <a:solidFill>
                  <a:srgbClr val="0070C0"/>
                </a:solidFill>
              </a:rPr>
              <a:t> WSiP.</a:t>
            </a:r>
          </a:p>
        </p:txBody>
      </p:sp>
      <p:pic>
        <p:nvPicPr>
          <p:cNvPr id="5" name="Obraz 4">
            <a:extLst>
              <a:ext uri="{FF2B5EF4-FFF2-40B4-BE49-F238E27FC236}">
                <a16:creationId xmlns:a16="http://schemas.microsoft.com/office/drawing/2014/main" xmlns="" id="{C39C1A9A-B5B2-4D55-BD7A-B9E19956CF06}"/>
              </a:ext>
            </a:extLst>
          </p:cNvPr>
          <p:cNvPicPr>
            <a:picLocks noChangeAspect="1"/>
          </p:cNvPicPr>
          <p:nvPr/>
        </p:nvPicPr>
        <p:blipFill>
          <a:blip r:embed="rId4"/>
          <a:stretch>
            <a:fillRect/>
          </a:stretch>
        </p:blipFill>
        <p:spPr>
          <a:xfrm>
            <a:off x="2339752" y="692696"/>
            <a:ext cx="2933323" cy="1783533"/>
          </a:xfrm>
          <a:prstGeom prst="rect">
            <a:avLst/>
          </a:prstGeom>
        </p:spPr>
      </p:pic>
    </p:spTree>
    <p:extLst>
      <p:ext uri="{BB962C8B-B14F-4D97-AF65-F5344CB8AC3E}">
        <p14:creationId xmlns:p14="http://schemas.microsoft.com/office/powerpoint/2010/main" val="272985355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zepływ">
  <a:themeElements>
    <a:clrScheme name="Przepły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Przepły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rzepły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321</TotalTime>
  <Words>677</Words>
  <Application>Microsoft Office PowerPoint</Application>
  <PresentationFormat>Pokaz na ekranie (4:3)</PresentationFormat>
  <Paragraphs>53</Paragraphs>
  <Slides>13</Slides>
  <Notes>0</Notes>
  <HiddenSlides>0</HiddenSlides>
  <MMClips>0</MMClips>
  <ScaleCrop>false</ScaleCrop>
  <HeadingPairs>
    <vt:vector size="4" baseType="variant">
      <vt:variant>
        <vt:lpstr>Motyw</vt:lpstr>
      </vt:variant>
      <vt:variant>
        <vt:i4>1</vt:i4>
      </vt:variant>
      <vt:variant>
        <vt:lpstr>Tytuły slajdów</vt:lpstr>
      </vt:variant>
      <vt:variant>
        <vt:i4>13</vt:i4>
      </vt:variant>
    </vt:vector>
  </HeadingPairs>
  <TitlesOfParts>
    <vt:vector size="14" baseType="lpstr">
      <vt:lpstr>Przepływ</vt:lpstr>
      <vt:lpstr>   Prawidłowy rozwój   mowy                              dziecka  w wieku                    przedszkolnym</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Elżbieta Zaczeczny</dc:creator>
  <cp:lastModifiedBy>Elżbieta Zaczeczny</cp:lastModifiedBy>
  <cp:revision>33</cp:revision>
  <dcterms:created xsi:type="dcterms:W3CDTF">2021-02-08T09:14:51Z</dcterms:created>
  <dcterms:modified xsi:type="dcterms:W3CDTF">2021-02-12T07:41:06Z</dcterms:modified>
</cp:coreProperties>
</file>