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63" r:id="rId6"/>
    <p:sldId id="266" r:id="rId7"/>
    <p:sldId id="265" r:id="rId8"/>
    <p:sldId id="259" r:id="rId9"/>
    <p:sldId id="267" r:id="rId10"/>
    <p:sldId id="268" r:id="rId11"/>
    <p:sldId id="277" r:id="rId12"/>
    <p:sldId id="280" r:id="rId13"/>
    <p:sldId id="276" r:id="rId14"/>
    <p:sldId id="275" r:id="rId15"/>
    <p:sldId id="274" r:id="rId16"/>
    <p:sldId id="273" r:id="rId17"/>
    <p:sldId id="281" r:id="rId18"/>
    <p:sldId id="282" r:id="rId19"/>
    <p:sldId id="279" r:id="rId20"/>
    <p:sldId id="278" r:id="rId2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kcja domyślna" id="{D980E94B-4B7F-4CAA-A0CA-3C8700EE0793}">
          <p14:sldIdLst>
            <p14:sldId id="256"/>
            <p14:sldId id="257"/>
            <p14:sldId id="262"/>
            <p14:sldId id="258"/>
            <p14:sldId id="263"/>
            <p14:sldId id="266"/>
            <p14:sldId id="265"/>
            <p14:sldId id="259"/>
            <p14:sldId id="267"/>
            <p14:sldId id="268"/>
            <p14:sldId id="277"/>
            <p14:sldId id="280"/>
            <p14:sldId id="276"/>
            <p14:sldId id="275"/>
            <p14:sldId id="274"/>
            <p14:sldId id="273"/>
            <p14:sldId id="281"/>
            <p14:sldId id="282"/>
            <p14:sldId id="279"/>
            <p14:sldId id="278"/>
          </p14:sldIdLst>
        </p14:section>
        <p14:section name="Sekcja bez tytułu" id="{BB15996A-BBBF-4634-873E-7EE12F47FB4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97" d="100"/>
          <a:sy n="97" d="100"/>
        </p:scale>
        <p:origin x="11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445300-B57F-4D27-9B85-4ECCE96784D1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F189039-9EFF-41CA-ACF5-558D787F54C3}">
      <dgm:prSet phldrT="[Tekst]" custT="1"/>
      <dgm:spPr/>
      <dgm:t>
        <a:bodyPr/>
        <a:lstStyle/>
        <a:p>
          <a:pPr algn="ctr">
            <a:spcAft>
              <a:spcPts val="0"/>
            </a:spcAft>
          </a:pPr>
          <a:r>
            <a:rPr lang="pl-PL" sz="2400" b="1" dirty="0">
              <a:solidFill>
                <a:srgbClr val="0070C0"/>
              </a:solidFill>
            </a:rPr>
            <a:t>Rotacyzm właściwy </a:t>
          </a:r>
        </a:p>
        <a:p>
          <a:pPr algn="ctr">
            <a:spcAft>
              <a:spcPts val="0"/>
            </a:spcAft>
          </a:pPr>
          <a:r>
            <a:rPr lang="pl-PL" sz="2400" dirty="0">
              <a:solidFill>
                <a:srgbClr val="0070C0"/>
              </a:solidFill>
            </a:rPr>
            <a:t>inaczej deformację, zniekształcenie głoski „r”</a:t>
          </a:r>
        </a:p>
      </dgm:t>
    </dgm:pt>
    <dgm:pt modelId="{DD03A358-B680-4C40-A4CA-4934A758A536}" type="parTrans" cxnId="{A94D1DC0-4404-4EDB-A28D-88D31DDDED1E}">
      <dgm:prSet/>
      <dgm:spPr/>
      <dgm:t>
        <a:bodyPr/>
        <a:lstStyle/>
        <a:p>
          <a:endParaRPr lang="pl-PL"/>
        </a:p>
      </dgm:t>
    </dgm:pt>
    <dgm:pt modelId="{50714AA3-5162-4BA0-8BFF-B62D062682D4}" type="sibTrans" cxnId="{A94D1DC0-4404-4EDB-A28D-88D31DDDED1E}">
      <dgm:prSet/>
      <dgm:spPr/>
      <dgm:t>
        <a:bodyPr/>
        <a:lstStyle/>
        <a:p>
          <a:endParaRPr lang="pl-PL"/>
        </a:p>
      </dgm:t>
    </dgm:pt>
    <dgm:pt modelId="{35596BB9-EADA-431F-9C5E-AA997144A06D}" type="pres">
      <dgm:prSet presAssocID="{99445300-B57F-4D27-9B85-4ECCE96784D1}" presName="Name0" presStyleCnt="0">
        <dgm:presLayoutVars>
          <dgm:dir/>
          <dgm:resizeHandles val="exact"/>
        </dgm:presLayoutVars>
      </dgm:prSet>
      <dgm:spPr/>
    </dgm:pt>
    <dgm:pt modelId="{85D2D0E2-846B-4969-B3BD-1713891BA3C3}" type="pres">
      <dgm:prSet presAssocID="{8F189039-9EFF-41CA-ACF5-558D787F54C3}" presName="composite" presStyleCnt="0"/>
      <dgm:spPr/>
    </dgm:pt>
    <dgm:pt modelId="{39518EAB-5C29-45EE-B9B2-A73F23C0564E}" type="pres">
      <dgm:prSet presAssocID="{8F189039-9EFF-41CA-ACF5-558D787F54C3}" presName="rect1" presStyleLbl="trAlignAcc1" presStyleIdx="0" presStyleCnt="1" custScaleX="196180" custLinFactNeighborX="15902" custLinFactNeighborY="-11162">
        <dgm:presLayoutVars>
          <dgm:bulletEnabled val="1"/>
        </dgm:presLayoutVars>
      </dgm:prSet>
      <dgm:spPr/>
    </dgm:pt>
    <dgm:pt modelId="{085D6497-BF89-4F12-819F-9E83925229C5}" type="pres">
      <dgm:prSet presAssocID="{8F189039-9EFF-41CA-ACF5-558D787F54C3}" presName="rect2" presStyleLbl="fgImgPlace1" presStyleIdx="0" presStyleCnt="1" custLinFactX="-100000" custLinFactNeighborX="-151999" custLinFactNeighborY="-24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</dgm:ptLst>
  <dgm:cxnLst>
    <dgm:cxn modelId="{A8BA5989-0F8F-4652-8E2A-FE3887830193}" type="presOf" srcId="{8F189039-9EFF-41CA-ACF5-558D787F54C3}" destId="{39518EAB-5C29-45EE-B9B2-A73F23C0564E}" srcOrd="0" destOrd="0" presId="urn:microsoft.com/office/officeart/2008/layout/PictureStrips"/>
    <dgm:cxn modelId="{AA94738E-3235-4436-A0BD-D33C3C7095F7}" type="presOf" srcId="{99445300-B57F-4D27-9B85-4ECCE96784D1}" destId="{35596BB9-EADA-431F-9C5E-AA997144A06D}" srcOrd="0" destOrd="0" presId="urn:microsoft.com/office/officeart/2008/layout/PictureStrips"/>
    <dgm:cxn modelId="{A94D1DC0-4404-4EDB-A28D-88D31DDDED1E}" srcId="{99445300-B57F-4D27-9B85-4ECCE96784D1}" destId="{8F189039-9EFF-41CA-ACF5-558D787F54C3}" srcOrd="0" destOrd="0" parTransId="{DD03A358-B680-4C40-A4CA-4934A758A536}" sibTransId="{50714AA3-5162-4BA0-8BFF-B62D062682D4}"/>
    <dgm:cxn modelId="{2953C5EA-BA16-4C24-8C04-7FE68FC5E1E6}" type="presParOf" srcId="{35596BB9-EADA-431F-9C5E-AA997144A06D}" destId="{85D2D0E2-846B-4969-B3BD-1713891BA3C3}" srcOrd="0" destOrd="0" presId="urn:microsoft.com/office/officeart/2008/layout/PictureStrips"/>
    <dgm:cxn modelId="{CD9F5D25-DEF9-4D4D-A9F3-BD3BFD9D10B9}" type="presParOf" srcId="{85D2D0E2-846B-4969-B3BD-1713891BA3C3}" destId="{39518EAB-5C29-45EE-B9B2-A73F23C0564E}" srcOrd="0" destOrd="0" presId="urn:microsoft.com/office/officeart/2008/layout/PictureStrips"/>
    <dgm:cxn modelId="{AC340612-19E0-4846-9C2C-684DDB45EF62}" type="presParOf" srcId="{85D2D0E2-846B-4969-B3BD-1713891BA3C3}" destId="{085D6497-BF89-4F12-819F-9E83925229C5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445300-B57F-4D27-9B85-4ECCE96784D1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F189039-9EFF-41CA-ACF5-558D787F54C3}">
      <dgm:prSet phldrT="[Tekst]" custT="1"/>
      <dgm:spPr/>
      <dgm:t>
        <a:bodyPr/>
        <a:lstStyle/>
        <a:p>
          <a:pPr algn="ctr">
            <a:spcAft>
              <a:spcPts val="0"/>
            </a:spcAft>
          </a:pPr>
          <a:r>
            <a:rPr lang="pl-PL" sz="2400" b="1" dirty="0" err="1">
              <a:solidFill>
                <a:srgbClr val="0070C0"/>
              </a:solidFill>
            </a:rPr>
            <a:t>Pararotacyzm</a:t>
          </a:r>
          <a:r>
            <a:rPr lang="pl-PL" sz="2400" b="1" dirty="0">
              <a:solidFill>
                <a:srgbClr val="0070C0"/>
              </a:solidFill>
            </a:rPr>
            <a:t> </a:t>
          </a:r>
        </a:p>
        <a:p>
          <a:pPr algn="l">
            <a:spcAft>
              <a:spcPts val="0"/>
            </a:spcAft>
          </a:pPr>
          <a:r>
            <a:rPr lang="pl-PL" sz="2400" dirty="0">
              <a:solidFill>
                <a:srgbClr val="0070C0"/>
              </a:solidFill>
            </a:rPr>
            <a:t>zastępowanie głoski „r” inną głoską, najczęściej „l/”</a:t>
          </a:r>
        </a:p>
      </dgm:t>
    </dgm:pt>
    <dgm:pt modelId="{DD03A358-B680-4C40-A4CA-4934A758A536}" type="parTrans" cxnId="{A94D1DC0-4404-4EDB-A28D-88D31DDDED1E}">
      <dgm:prSet/>
      <dgm:spPr/>
      <dgm:t>
        <a:bodyPr/>
        <a:lstStyle/>
        <a:p>
          <a:endParaRPr lang="pl-PL"/>
        </a:p>
      </dgm:t>
    </dgm:pt>
    <dgm:pt modelId="{50714AA3-5162-4BA0-8BFF-B62D062682D4}" type="sibTrans" cxnId="{A94D1DC0-4404-4EDB-A28D-88D31DDDED1E}">
      <dgm:prSet/>
      <dgm:spPr/>
      <dgm:t>
        <a:bodyPr/>
        <a:lstStyle/>
        <a:p>
          <a:endParaRPr lang="pl-PL"/>
        </a:p>
      </dgm:t>
    </dgm:pt>
    <dgm:pt modelId="{35596BB9-EADA-431F-9C5E-AA997144A06D}" type="pres">
      <dgm:prSet presAssocID="{99445300-B57F-4D27-9B85-4ECCE96784D1}" presName="Name0" presStyleCnt="0">
        <dgm:presLayoutVars>
          <dgm:dir/>
          <dgm:resizeHandles val="exact"/>
        </dgm:presLayoutVars>
      </dgm:prSet>
      <dgm:spPr/>
    </dgm:pt>
    <dgm:pt modelId="{85D2D0E2-846B-4969-B3BD-1713891BA3C3}" type="pres">
      <dgm:prSet presAssocID="{8F189039-9EFF-41CA-ACF5-558D787F54C3}" presName="composite" presStyleCnt="0"/>
      <dgm:spPr/>
    </dgm:pt>
    <dgm:pt modelId="{39518EAB-5C29-45EE-B9B2-A73F23C0564E}" type="pres">
      <dgm:prSet presAssocID="{8F189039-9EFF-41CA-ACF5-558D787F54C3}" presName="rect1" presStyleLbl="trAlignAcc1" presStyleIdx="0" presStyleCnt="1" custScaleX="195053" custLinFactNeighborX="11996" custLinFactNeighborY="-8532">
        <dgm:presLayoutVars>
          <dgm:bulletEnabled val="1"/>
        </dgm:presLayoutVars>
      </dgm:prSet>
      <dgm:spPr/>
    </dgm:pt>
    <dgm:pt modelId="{085D6497-BF89-4F12-819F-9E83925229C5}" type="pres">
      <dgm:prSet presAssocID="{8F189039-9EFF-41CA-ACF5-558D787F54C3}" presName="rect2" presStyleLbl="fgImgPlace1" presStyleIdx="0" presStyleCnt="1" custLinFactX="-100000" custLinFactNeighborX="-151999" custLinFactNeighborY="-24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</dgm:ptLst>
  <dgm:cxnLst>
    <dgm:cxn modelId="{A8BA5989-0F8F-4652-8E2A-FE3887830193}" type="presOf" srcId="{8F189039-9EFF-41CA-ACF5-558D787F54C3}" destId="{39518EAB-5C29-45EE-B9B2-A73F23C0564E}" srcOrd="0" destOrd="0" presId="urn:microsoft.com/office/officeart/2008/layout/PictureStrips"/>
    <dgm:cxn modelId="{AA94738E-3235-4436-A0BD-D33C3C7095F7}" type="presOf" srcId="{99445300-B57F-4D27-9B85-4ECCE96784D1}" destId="{35596BB9-EADA-431F-9C5E-AA997144A06D}" srcOrd="0" destOrd="0" presId="urn:microsoft.com/office/officeart/2008/layout/PictureStrips"/>
    <dgm:cxn modelId="{A94D1DC0-4404-4EDB-A28D-88D31DDDED1E}" srcId="{99445300-B57F-4D27-9B85-4ECCE96784D1}" destId="{8F189039-9EFF-41CA-ACF5-558D787F54C3}" srcOrd="0" destOrd="0" parTransId="{DD03A358-B680-4C40-A4CA-4934A758A536}" sibTransId="{50714AA3-5162-4BA0-8BFF-B62D062682D4}"/>
    <dgm:cxn modelId="{2953C5EA-BA16-4C24-8C04-7FE68FC5E1E6}" type="presParOf" srcId="{35596BB9-EADA-431F-9C5E-AA997144A06D}" destId="{85D2D0E2-846B-4969-B3BD-1713891BA3C3}" srcOrd="0" destOrd="0" presId="urn:microsoft.com/office/officeart/2008/layout/PictureStrips"/>
    <dgm:cxn modelId="{CD9F5D25-DEF9-4D4D-A9F3-BD3BFD9D10B9}" type="presParOf" srcId="{85D2D0E2-846B-4969-B3BD-1713891BA3C3}" destId="{39518EAB-5C29-45EE-B9B2-A73F23C0564E}" srcOrd="0" destOrd="0" presId="urn:microsoft.com/office/officeart/2008/layout/PictureStrips"/>
    <dgm:cxn modelId="{AC340612-19E0-4846-9C2C-684DDB45EF62}" type="presParOf" srcId="{85D2D0E2-846B-4969-B3BD-1713891BA3C3}" destId="{085D6497-BF89-4F12-819F-9E83925229C5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445300-B57F-4D27-9B85-4ECCE96784D1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F189039-9EFF-41CA-ACF5-558D787F54C3}">
      <dgm:prSet phldrT="[Tekst]" custT="1"/>
      <dgm:spPr/>
      <dgm:t>
        <a:bodyPr/>
        <a:lstStyle/>
        <a:p>
          <a:pPr marL="0" algn="ctr">
            <a:spcAft>
              <a:spcPts val="0"/>
            </a:spcAft>
          </a:pPr>
          <a:r>
            <a:rPr lang="pl-PL" sz="2400" b="1" dirty="0" err="1">
              <a:solidFill>
                <a:srgbClr val="0070C0"/>
              </a:solidFill>
            </a:rPr>
            <a:t>Mogirotacyzm</a:t>
          </a:r>
          <a:r>
            <a:rPr lang="pl-PL" sz="2400" b="1" dirty="0">
              <a:solidFill>
                <a:srgbClr val="0070C0"/>
              </a:solidFill>
            </a:rPr>
            <a:t> </a:t>
          </a:r>
        </a:p>
        <a:p>
          <a:pPr marL="0" algn="ctr">
            <a:spcAft>
              <a:spcPts val="0"/>
            </a:spcAft>
          </a:pPr>
          <a:r>
            <a:rPr lang="pl-PL" sz="2400" dirty="0">
              <a:solidFill>
                <a:srgbClr val="0070C0"/>
              </a:solidFill>
            </a:rPr>
            <a:t>opuszczanie głoski „r” ze względów fonetycznych, możliwe jest tylko w nagłosie i wygłosie wyrazu</a:t>
          </a:r>
        </a:p>
      </dgm:t>
    </dgm:pt>
    <dgm:pt modelId="{DD03A358-B680-4C40-A4CA-4934A758A536}" type="parTrans" cxnId="{A94D1DC0-4404-4EDB-A28D-88D31DDDED1E}">
      <dgm:prSet/>
      <dgm:spPr/>
      <dgm:t>
        <a:bodyPr/>
        <a:lstStyle/>
        <a:p>
          <a:endParaRPr lang="pl-PL"/>
        </a:p>
      </dgm:t>
    </dgm:pt>
    <dgm:pt modelId="{50714AA3-5162-4BA0-8BFF-B62D062682D4}" type="sibTrans" cxnId="{A94D1DC0-4404-4EDB-A28D-88D31DDDED1E}">
      <dgm:prSet/>
      <dgm:spPr/>
      <dgm:t>
        <a:bodyPr/>
        <a:lstStyle/>
        <a:p>
          <a:endParaRPr lang="pl-PL"/>
        </a:p>
      </dgm:t>
    </dgm:pt>
    <dgm:pt modelId="{35596BB9-EADA-431F-9C5E-AA997144A06D}" type="pres">
      <dgm:prSet presAssocID="{99445300-B57F-4D27-9B85-4ECCE96784D1}" presName="Name0" presStyleCnt="0">
        <dgm:presLayoutVars>
          <dgm:dir/>
          <dgm:resizeHandles val="exact"/>
        </dgm:presLayoutVars>
      </dgm:prSet>
      <dgm:spPr/>
    </dgm:pt>
    <dgm:pt modelId="{85D2D0E2-846B-4969-B3BD-1713891BA3C3}" type="pres">
      <dgm:prSet presAssocID="{8F189039-9EFF-41CA-ACF5-558D787F54C3}" presName="composite" presStyleCnt="0"/>
      <dgm:spPr/>
    </dgm:pt>
    <dgm:pt modelId="{39518EAB-5C29-45EE-B9B2-A73F23C0564E}" type="pres">
      <dgm:prSet presAssocID="{8F189039-9EFF-41CA-ACF5-558D787F54C3}" presName="rect1" presStyleLbl="trAlignAcc1" presStyleIdx="0" presStyleCnt="1" custScaleX="193509" custLinFactNeighborX="13236" custLinFactNeighborY="-13472">
        <dgm:presLayoutVars>
          <dgm:bulletEnabled val="1"/>
        </dgm:presLayoutVars>
      </dgm:prSet>
      <dgm:spPr/>
    </dgm:pt>
    <dgm:pt modelId="{085D6497-BF89-4F12-819F-9E83925229C5}" type="pres">
      <dgm:prSet presAssocID="{8F189039-9EFF-41CA-ACF5-558D787F54C3}" presName="rect2" presStyleLbl="fgImgPlace1" presStyleIdx="0" presStyleCnt="1" custLinFactX="-100000" custLinFactNeighborX="-151999" custLinFactNeighborY="-24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</dgm:ptLst>
  <dgm:cxnLst>
    <dgm:cxn modelId="{A8BA5989-0F8F-4652-8E2A-FE3887830193}" type="presOf" srcId="{8F189039-9EFF-41CA-ACF5-558D787F54C3}" destId="{39518EAB-5C29-45EE-B9B2-A73F23C0564E}" srcOrd="0" destOrd="0" presId="urn:microsoft.com/office/officeart/2008/layout/PictureStrips"/>
    <dgm:cxn modelId="{AA94738E-3235-4436-A0BD-D33C3C7095F7}" type="presOf" srcId="{99445300-B57F-4D27-9B85-4ECCE96784D1}" destId="{35596BB9-EADA-431F-9C5E-AA997144A06D}" srcOrd="0" destOrd="0" presId="urn:microsoft.com/office/officeart/2008/layout/PictureStrips"/>
    <dgm:cxn modelId="{A94D1DC0-4404-4EDB-A28D-88D31DDDED1E}" srcId="{99445300-B57F-4D27-9B85-4ECCE96784D1}" destId="{8F189039-9EFF-41CA-ACF5-558D787F54C3}" srcOrd="0" destOrd="0" parTransId="{DD03A358-B680-4C40-A4CA-4934A758A536}" sibTransId="{50714AA3-5162-4BA0-8BFF-B62D062682D4}"/>
    <dgm:cxn modelId="{2953C5EA-BA16-4C24-8C04-7FE68FC5E1E6}" type="presParOf" srcId="{35596BB9-EADA-431F-9C5E-AA997144A06D}" destId="{85D2D0E2-846B-4969-B3BD-1713891BA3C3}" srcOrd="0" destOrd="0" presId="urn:microsoft.com/office/officeart/2008/layout/PictureStrips"/>
    <dgm:cxn modelId="{CD9F5D25-DEF9-4D4D-A9F3-BD3BFD9D10B9}" type="presParOf" srcId="{85D2D0E2-846B-4969-B3BD-1713891BA3C3}" destId="{39518EAB-5C29-45EE-B9B2-A73F23C0564E}" srcOrd="0" destOrd="0" presId="urn:microsoft.com/office/officeart/2008/layout/PictureStrips"/>
    <dgm:cxn modelId="{AC340612-19E0-4846-9C2C-684DDB45EF62}" type="presParOf" srcId="{85D2D0E2-846B-4969-B3BD-1713891BA3C3}" destId="{085D6497-BF89-4F12-819F-9E83925229C5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518EAB-5C29-45EE-B9B2-A73F23C0564E}">
      <dsp:nvSpPr>
        <dsp:cNvPr id="0" name=""/>
        <dsp:cNvSpPr/>
      </dsp:nvSpPr>
      <dsp:spPr>
        <a:xfrm>
          <a:off x="905675" y="44055"/>
          <a:ext cx="7698528" cy="122631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0626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400" b="1" kern="1200" dirty="0">
              <a:solidFill>
                <a:srgbClr val="0070C0"/>
              </a:solidFill>
            </a:rPr>
            <a:t>Rotacyzm właściwy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400" kern="1200" dirty="0">
              <a:solidFill>
                <a:srgbClr val="0070C0"/>
              </a:solidFill>
            </a:rPr>
            <a:t>inaczej deformację, zniekształcenie głoski „r”</a:t>
          </a:r>
        </a:p>
      </dsp:txBody>
      <dsp:txXfrm>
        <a:off x="905675" y="44055"/>
        <a:ext cx="7698528" cy="1226317"/>
      </dsp:txXfrm>
    </dsp:sp>
    <dsp:sp modelId="{085D6497-BF89-4F12-819F-9E83925229C5}">
      <dsp:nvSpPr>
        <dsp:cNvPr id="0" name=""/>
        <dsp:cNvSpPr/>
      </dsp:nvSpPr>
      <dsp:spPr>
        <a:xfrm>
          <a:off x="13268" y="686"/>
          <a:ext cx="858422" cy="12876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518EAB-5C29-45EE-B9B2-A73F23C0564E}">
      <dsp:nvSpPr>
        <dsp:cNvPr id="0" name=""/>
        <dsp:cNvSpPr/>
      </dsp:nvSpPr>
      <dsp:spPr>
        <a:xfrm>
          <a:off x="945699" y="76308"/>
          <a:ext cx="7654303" cy="122631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0626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400" b="1" kern="1200" dirty="0" err="1">
              <a:solidFill>
                <a:srgbClr val="0070C0"/>
              </a:solidFill>
            </a:rPr>
            <a:t>Pararotacyzm</a:t>
          </a:r>
          <a:r>
            <a:rPr lang="pl-PL" sz="2400" b="1" kern="1200" dirty="0">
              <a:solidFill>
                <a:srgbClr val="0070C0"/>
              </a:solidFill>
            </a:rPr>
            <a:t> 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400" kern="1200" dirty="0">
              <a:solidFill>
                <a:srgbClr val="0070C0"/>
              </a:solidFill>
            </a:rPr>
            <a:t>zastępowanie głoski „r” inną głoską, najczęściej „l/”</a:t>
          </a:r>
        </a:p>
      </dsp:txBody>
      <dsp:txXfrm>
        <a:off x="945699" y="76308"/>
        <a:ext cx="7654303" cy="1226317"/>
      </dsp:txXfrm>
    </dsp:sp>
    <dsp:sp modelId="{085D6497-BF89-4F12-819F-9E83925229C5}">
      <dsp:nvSpPr>
        <dsp:cNvPr id="0" name=""/>
        <dsp:cNvSpPr/>
      </dsp:nvSpPr>
      <dsp:spPr>
        <a:xfrm>
          <a:off x="13268" y="686"/>
          <a:ext cx="858422" cy="12876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518EAB-5C29-45EE-B9B2-A73F23C0564E}">
      <dsp:nvSpPr>
        <dsp:cNvPr id="0" name=""/>
        <dsp:cNvSpPr/>
      </dsp:nvSpPr>
      <dsp:spPr>
        <a:xfrm>
          <a:off x="1010490" y="15727"/>
          <a:ext cx="7593713" cy="122631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0626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400" b="1" kern="1200" dirty="0" err="1">
              <a:solidFill>
                <a:srgbClr val="0070C0"/>
              </a:solidFill>
            </a:rPr>
            <a:t>Mogirotacyzm</a:t>
          </a:r>
          <a:r>
            <a:rPr lang="pl-PL" sz="2400" b="1" kern="1200" dirty="0">
              <a:solidFill>
                <a:srgbClr val="0070C0"/>
              </a:solidFill>
            </a:rPr>
            <a:t>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400" kern="1200" dirty="0">
              <a:solidFill>
                <a:srgbClr val="0070C0"/>
              </a:solidFill>
            </a:rPr>
            <a:t>opuszczanie głoski „r” ze względów fonetycznych, możliwe jest tylko w nagłosie i wygłosie wyrazu</a:t>
          </a:r>
        </a:p>
      </dsp:txBody>
      <dsp:txXfrm>
        <a:off x="1010490" y="15727"/>
        <a:ext cx="7593713" cy="1226317"/>
      </dsp:txXfrm>
    </dsp:sp>
    <dsp:sp modelId="{085D6497-BF89-4F12-819F-9E83925229C5}">
      <dsp:nvSpPr>
        <dsp:cNvPr id="0" name=""/>
        <dsp:cNvSpPr/>
      </dsp:nvSpPr>
      <dsp:spPr>
        <a:xfrm>
          <a:off x="13268" y="686"/>
          <a:ext cx="858422" cy="12876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/>
              <a:t>Kliknij, aby edytować styl wzorca podtytułu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/>
              <a:t>Kliknij ikonę, aby dodać obraz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/>
              <a:t>Kliknij, aby edytować style wzorca tekstu</a:t>
            </a:r>
          </a:p>
          <a:p>
            <a:pPr lvl="1" eaLnBrk="1" latinLnBrk="0" hangingPunct="1"/>
            <a:r>
              <a:rPr kumimoji="0" lang="pl-PL"/>
              <a:t>Drugi poziom</a:t>
            </a:r>
          </a:p>
          <a:p>
            <a:pPr lvl="2" eaLnBrk="1" latinLnBrk="0" hangingPunct="1"/>
            <a:r>
              <a:rPr kumimoji="0" lang="pl-PL"/>
              <a:t>Trzeci poziom</a:t>
            </a:r>
          </a:p>
          <a:p>
            <a:pPr lvl="3" eaLnBrk="1" latinLnBrk="0" hangingPunct="1"/>
            <a:r>
              <a:rPr kumimoji="0" lang="pl-PL"/>
              <a:t>Czwarty poziom</a:t>
            </a:r>
          </a:p>
          <a:p>
            <a:pPr lvl="4" eaLnBrk="1" latinLnBrk="0" hangingPunct="1"/>
            <a:r>
              <a:rPr kumimoji="0" lang="pl-PL"/>
              <a:t>Piąty poziom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29E888-7B1F-4DB3-8DDF-ADECCCCD3AC7}" type="datetimeFigureOut">
              <a:rPr lang="pl-PL" smtClean="0"/>
              <a:t>15.10.2024</a:t>
            </a:fld>
            <a:endParaRPr lang="pl-PL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32C3FB-4CBE-47F2-8D9C-16B40B700085}" type="slidenum">
              <a:rPr lang="pl-PL" smtClean="0"/>
              <a:t>‹#›</a:t>
            </a:fld>
            <a:endParaRPr lang="pl-PL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diagramQuickStyle" Target="../diagrams/quickStyle2.xml"/><Relationship Id="rId18" Type="http://schemas.openxmlformats.org/officeDocument/2006/relationships/diagramQuickStyle" Target="../diagrams/quickStyle3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1.xml"/><Relationship Id="rId12" Type="http://schemas.openxmlformats.org/officeDocument/2006/relationships/diagramLayout" Target="../diagrams/layout2.xml"/><Relationship Id="rId17" Type="http://schemas.openxmlformats.org/officeDocument/2006/relationships/diagramLayout" Target="../diagrams/layout3.xml"/><Relationship Id="rId2" Type="http://schemas.openxmlformats.org/officeDocument/2006/relationships/image" Target="../media/image11.emf"/><Relationship Id="rId16" Type="http://schemas.openxmlformats.org/officeDocument/2006/relationships/diagramData" Target="../diagrams/data3.xml"/><Relationship Id="rId20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diagramData" Target="../diagrams/data2.xml"/><Relationship Id="rId5" Type="http://schemas.openxmlformats.org/officeDocument/2006/relationships/image" Target="../media/image12.emf"/><Relationship Id="rId15" Type="http://schemas.microsoft.com/office/2007/relationships/diagramDrawing" Target="../diagrams/drawing2.xml"/><Relationship Id="rId10" Type="http://schemas.microsoft.com/office/2007/relationships/diagramDrawing" Target="../diagrams/drawing1.xml"/><Relationship Id="rId19" Type="http://schemas.openxmlformats.org/officeDocument/2006/relationships/diagramColors" Target="../diagrams/colors3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.xml"/><Relationship Id="rId14" Type="http://schemas.openxmlformats.org/officeDocument/2006/relationships/diagramColors" Target="../diagrams/colors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DstAekw9QbA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115616" y="692696"/>
            <a:ext cx="78674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000" dirty="0">
                <a:solidFill>
                  <a:srgbClr val="FF0000"/>
                </a:solidFill>
                <a:latin typeface="Algerian" panose="04020705040A02060702" pitchFamily="82" charset="0"/>
              </a:rPr>
              <a:t>Przedszkole Publiczne nr 2   z Oddziałami Integracyjnymi              i Oddziałem Specjalnym W Dzierżoniowie</a:t>
            </a:r>
          </a:p>
        </p:txBody>
      </p:sp>
      <p:sp>
        <p:nvSpPr>
          <p:cNvPr id="5" name="Prostokąt 4"/>
          <p:cNvSpPr/>
          <p:nvPr/>
        </p:nvSpPr>
        <p:spPr>
          <a:xfrm>
            <a:off x="6444208" y="6060880"/>
            <a:ext cx="2699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Przygotowała:</a:t>
            </a:r>
          </a:p>
          <a:p>
            <a:r>
              <a:rPr lang="pl-PL" dirty="0"/>
              <a:t>mgr Marzenna Zagórska</a:t>
            </a:r>
          </a:p>
        </p:txBody>
      </p:sp>
      <p:sp>
        <p:nvSpPr>
          <p:cNvPr id="3" name="Prostokąt 2"/>
          <p:cNvSpPr/>
          <p:nvPr/>
        </p:nvSpPr>
        <p:spPr>
          <a:xfrm>
            <a:off x="467544" y="1628800"/>
            <a:ext cx="78126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000" b="1" dirty="0"/>
              <a:t>NAJCZĘŚCIEJ SPOTYKANE WADY WYMOWY  U DZIECI </a:t>
            </a:r>
            <a:br>
              <a:rPr lang="pl-PL" sz="4000" b="1" dirty="0"/>
            </a:br>
            <a:r>
              <a:rPr lang="pl-PL" sz="4000" b="1" dirty="0"/>
              <a:t>W WIEKU PRZEDSZKOLNYM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109" y="3492867"/>
            <a:ext cx="3024336" cy="3237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2392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35840" y="802614"/>
            <a:ext cx="8020037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>
                <a:solidFill>
                  <a:schemeClr val="accent2">
                    <a:lumMod val="75000"/>
                  </a:schemeClr>
                </a:solidFill>
              </a:rPr>
              <a:t>Do najczęściej występujących wad wymowy wymagających interwencji logopedy zaliczamy te           o charakterze zniekształcenia brzmienia głosek, oraz wszelkie zastępowanie głosek trudniejszych do wymówienia głoskami łatwiejszymi są to: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ostokąt 6"/>
          <p:cNvSpPr/>
          <p:nvPr/>
        </p:nvSpPr>
        <p:spPr>
          <a:xfrm>
            <a:off x="5217729" y="2882012"/>
            <a:ext cx="38997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SEPLENIENIE/STYGMATYZM</a:t>
            </a:r>
          </a:p>
        </p:txBody>
      </p:sp>
      <p:sp>
        <p:nvSpPr>
          <p:cNvPr id="9" name="Prostokąt 8"/>
          <p:cNvSpPr/>
          <p:nvPr/>
        </p:nvSpPr>
        <p:spPr>
          <a:xfrm>
            <a:off x="5134065" y="3780039"/>
            <a:ext cx="3221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KAPPACYZM/GAMMACYZM</a:t>
            </a:r>
          </a:p>
        </p:txBody>
      </p:sp>
      <p:sp>
        <p:nvSpPr>
          <p:cNvPr id="10" name="Prostokąt 9"/>
          <p:cNvSpPr/>
          <p:nvPr/>
        </p:nvSpPr>
        <p:spPr>
          <a:xfrm>
            <a:off x="5500511" y="4902738"/>
            <a:ext cx="2807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MOWA BEZDŹWIĘCZNA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060066" y="3371651"/>
            <a:ext cx="1208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RERANIE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6060066" y="4523537"/>
            <a:ext cx="1620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NOSOWANIE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4618036" y="505528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l-PL" b="1" dirty="0"/>
          </a:p>
          <a:p>
            <a:r>
              <a:rPr lang="pl-PL" b="1" dirty="0">
                <a:solidFill>
                  <a:srgbClr val="FF0000"/>
                </a:solidFill>
              </a:rPr>
              <a:t>OPÓŹNIONY ROZWÓJ MOWY ORM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6170599" y="5777807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JĄKANIE</a:t>
            </a:r>
          </a:p>
        </p:txBody>
      </p:sp>
      <p:pic>
        <p:nvPicPr>
          <p:cNvPr id="1028" name="Picture 4" descr="http://www.karliklogopedia.pl/szablon/logopeda/images/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27" y="2991397"/>
            <a:ext cx="3414604" cy="315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rostokąt 14"/>
          <p:cNvSpPr/>
          <p:nvPr/>
        </p:nvSpPr>
        <p:spPr>
          <a:xfrm>
            <a:off x="92990" y="5593141"/>
            <a:ext cx="4030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/>
              <a:t>źródło: http://www.karliklogopedia.pl</a:t>
            </a:r>
            <a:r>
              <a:rPr lang="pl-PL" dirty="0"/>
              <a:t>/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2351986" y="6331505"/>
            <a:ext cx="66125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8FF32CB3-9BED-4268-B6B8-B7B1AE044CD0}"/>
              </a:ext>
            </a:extLst>
          </p:cNvPr>
          <p:cNvSpPr txBox="1"/>
          <p:nvPr/>
        </p:nvSpPr>
        <p:spPr>
          <a:xfrm>
            <a:off x="6007707" y="4167588"/>
            <a:ext cx="4599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 </a:t>
            </a:r>
            <a:r>
              <a:rPr lang="pl-PL" b="1" dirty="0">
                <a:solidFill>
                  <a:srgbClr val="FF0000"/>
                </a:solidFill>
              </a:rPr>
              <a:t>LAMBDACYZM</a:t>
            </a:r>
          </a:p>
        </p:txBody>
      </p:sp>
    </p:spTree>
    <p:extLst>
      <p:ext uri="{BB962C8B-B14F-4D97-AF65-F5344CB8AC3E}">
        <p14:creationId xmlns:p14="http://schemas.microsoft.com/office/powerpoint/2010/main" val="156079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7" grpId="0"/>
      <p:bldP spid="9" grpId="0"/>
      <p:bldP spid="10" grpId="0"/>
      <p:bldP spid="11" grpId="0"/>
      <p:bldP spid="12" grpId="0"/>
      <p:bldP spid="13" grpId="0"/>
      <p:bldP spid="14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Seplenienie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295232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pl-PL" dirty="0">
                <a:solidFill>
                  <a:srgbClr val="0070C0"/>
                </a:solidFill>
              </a:rPr>
              <a:t>Seplenienie, czyli zniekształcanie następujących głosek </a:t>
            </a:r>
            <a:r>
              <a:rPr lang="pl-PL" dirty="0" err="1">
                <a:solidFill>
                  <a:srgbClr val="0070C0"/>
                </a:solidFill>
              </a:rPr>
              <a:t>sz</a:t>
            </a:r>
            <a:r>
              <a:rPr lang="pl-PL" dirty="0">
                <a:solidFill>
                  <a:srgbClr val="0070C0"/>
                </a:solidFill>
              </a:rPr>
              <a:t>, ż, </a:t>
            </a:r>
            <a:r>
              <a:rPr lang="pl-PL" dirty="0" err="1">
                <a:solidFill>
                  <a:srgbClr val="0070C0"/>
                </a:solidFill>
              </a:rPr>
              <a:t>cz</a:t>
            </a:r>
            <a:r>
              <a:rPr lang="pl-PL" dirty="0">
                <a:solidFill>
                  <a:srgbClr val="0070C0"/>
                </a:solidFill>
              </a:rPr>
              <a:t>, </a:t>
            </a:r>
            <a:r>
              <a:rPr lang="pl-PL" dirty="0" err="1">
                <a:solidFill>
                  <a:srgbClr val="0070C0"/>
                </a:solidFill>
              </a:rPr>
              <a:t>dż</a:t>
            </a:r>
            <a:r>
              <a:rPr lang="pl-PL" dirty="0">
                <a:solidFill>
                  <a:srgbClr val="0070C0"/>
                </a:solidFill>
              </a:rPr>
              <a:t>; s, z, c, </a:t>
            </a:r>
            <a:r>
              <a:rPr lang="pl-PL" dirty="0" err="1">
                <a:solidFill>
                  <a:srgbClr val="0070C0"/>
                </a:solidFill>
              </a:rPr>
              <a:t>dz</a:t>
            </a:r>
            <a:r>
              <a:rPr lang="pl-PL" dirty="0">
                <a:solidFill>
                  <a:srgbClr val="0070C0"/>
                </a:solidFill>
              </a:rPr>
              <a:t>; ś, ź, ć, </a:t>
            </a:r>
            <a:r>
              <a:rPr lang="pl-PL" dirty="0" err="1">
                <a:solidFill>
                  <a:srgbClr val="0070C0"/>
                </a:solidFill>
              </a:rPr>
              <a:t>dź</a:t>
            </a:r>
            <a:r>
              <a:rPr lang="pl-PL" dirty="0">
                <a:solidFill>
                  <a:srgbClr val="0070C0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dirty="0">
                <a:solidFill>
                  <a:srgbClr val="0070C0"/>
                </a:solidFill>
              </a:rPr>
              <a:t>Jeśli dziecko mówi </a:t>
            </a:r>
            <a:r>
              <a:rPr lang="pl-PL" dirty="0" err="1">
                <a:solidFill>
                  <a:srgbClr val="0070C0"/>
                </a:solidFill>
              </a:rPr>
              <a:t>safa</a:t>
            </a:r>
            <a:r>
              <a:rPr lang="pl-PL" dirty="0">
                <a:solidFill>
                  <a:srgbClr val="0070C0"/>
                </a:solidFill>
              </a:rPr>
              <a:t>, </a:t>
            </a:r>
            <a:r>
              <a:rPr lang="pl-PL" dirty="0" err="1">
                <a:solidFill>
                  <a:srgbClr val="0070C0"/>
                </a:solidFill>
              </a:rPr>
              <a:t>ćapka</a:t>
            </a:r>
            <a:r>
              <a:rPr lang="pl-PL" dirty="0">
                <a:solidFill>
                  <a:srgbClr val="0070C0"/>
                </a:solidFill>
              </a:rPr>
              <a:t> lub szanki, to dowód na to, że sepleni. Zniekształcaniu, zmianie lub ominięciu może podlegać jedna, kilka (np. szumiące) lub wszystkie z tych głosek. Cechą charakterystyczną jest tak zwane mówienie „po dziecięcemu”, czyli zmiękczanie.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222831" y="6280819"/>
            <a:ext cx="6923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6" name="Prostokąt 5"/>
          <p:cNvSpPr/>
          <p:nvPr/>
        </p:nvSpPr>
        <p:spPr>
          <a:xfrm>
            <a:off x="2669493" y="4360079"/>
            <a:ext cx="3240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Zachęcam do obejrzenia filmu:</a:t>
            </a:r>
          </a:p>
        </p:txBody>
      </p:sp>
      <p:sp>
        <p:nvSpPr>
          <p:cNvPr id="7" name="Prostokąt 6"/>
          <p:cNvSpPr/>
          <p:nvPr/>
        </p:nvSpPr>
        <p:spPr>
          <a:xfrm>
            <a:off x="4572000" y="5934472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900" dirty="0" err="1"/>
              <a:t>https</a:t>
            </a:r>
            <a:r>
              <a:rPr lang="pl-PL" sz="900" dirty="0"/>
              <a:t>://</a:t>
            </a:r>
            <a:r>
              <a:rPr lang="pl-PL" sz="900" dirty="0" err="1"/>
              <a:t>www.youtube.com</a:t>
            </a:r>
            <a:r>
              <a:rPr lang="pl-PL" sz="900" dirty="0"/>
              <a:t>/</a:t>
            </a:r>
            <a:r>
              <a:rPr lang="pl-PL" sz="900" dirty="0" err="1"/>
              <a:t>watch?v</a:t>
            </a:r>
            <a:r>
              <a:rPr lang="pl-PL" sz="900" dirty="0"/>
              <a:t>=</a:t>
            </a:r>
            <a:r>
              <a:rPr lang="pl-PL" sz="900" dirty="0" err="1"/>
              <a:t>hdt392ln9B4</a:t>
            </a:r>
            <a:endParaRPr lang="pl-PL" sz="900" dirty="0"/>
          </a:p>
        </p:txBody>
      </p:sp>
      <p:pic>
        <p:nvPicPr>
          <p:cNvPr id="8" name="Borys Szyc - Seplenienie (by Śpiewająca Wiki) (1)">
            <a:hlinkClick r:id="" action="ppaction://media"/>
            <a:extLst>
              <a:ext uri="{FF2B5EF4-FFF2-40B4-BE49-F238E27FC236}">
                <a16:creationId xmlns:a16="http://schemas.microsoft.com/office/drawing/2014/main" id="{B84E8CD5-9F8C-472C-ADA5-710F6FD327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61414" y="4727097"/>
            <a:ext cx="1828299" cy="137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8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180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917113"/>
            <a:ext cx="3816424" cy="324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SEPLENIENIE </a:t>
            </a:r>
            <a:r>
              <a:rPr lang="pl-PL" b="1" dirty="0" err="1"/>
              <a:t>MIĘDZYZĘBOWE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23042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sz="2400" dirty="0"/>
              <a:t>Seplenienie </a:t>
            </a:r>
            <a:r>
              <a:rPr lang="pl-PL" sz="2400" dirty="0" err="1"/>
              <a:t>międzyzębowe</a:t>
            </a:r>
            <a:r>
              <a:rPr lang="pl-PL" sz="2400" dirty="0"/>
              <a:t> – podczas artykulacji głosek język wsuwany jest między zęby. Seplenienie </a:t>
            </a:r>
            <a:r>
              <a:rPr lang="pl-PL" sz="2400" dirty="0" err="1"/>
              <a:t>międzyzębowe</a:t>
            </a:r>
            <a:r>
              <a:rPr lang="pl-PL" sz="2400" dirty="0"/>
              <a:t> bardzo łatwo zauważyć – wystarczy przypatrzeć się, czy  język wystaje zza ząbków podczas </a:t>
            </a:r>
            <a:r>
              <a:rPr lang="pl-PL" sz="2400" dirty="0" err="1"/>
              <a:t>mówienia.Bez</a:t>
            </a:r>
            <a:r>
              <a:rPr lang="pl-PL" sz="2400" dirty="0"/>
              <a:t> względu na wiek Malucha – im szybciej rozpocznie się proces „chowania”                      języka do buzi, tym lepiej</a:t>
            </a:r>
            <a:r>
              <a:rPr lang="pl-PL" dirty="0"/>
              <a:t>! 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220240" y="6280819"/>
            <a:ext cx="6923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5" name="Prostokąt 4"/>
          <p:cNvSpPr/>
          <p:nvPr/>
        </p:nvSpPr>
        <p:spPr>
          <a:xfrm>
            <a:off x="6449469" y="5896566"/>
            <a:ext cx="244827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/>
              <a:t>źródło: </a:t>
            </a:r>
            <a:r>
              <a:rPr lang="pl-PL" sz="800" dirty="0" err="1"/>
              <a:t>https</a:t>
            </a:r>
            <a:r>
              <a:rPr lang="pl-PL" sz="800" dirty="0"/>
              <a:t>://</a:t>
            </a:r>
            <a:r>
              <a:rPr lang="pl-PL" sz="800" dirty="0" err="1"/>
              <a:t>www.facebook.com</a:t>
            </a:r>
            <a:r>
              <a:rPr lang="pl-PL" sz="800" dirty="0"/>
              <a:t>/logopedyczna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870" y="3481248"/>
            <a:ext cx="1949911" cy="26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427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SEPLENIENIE BOCZNE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20480"/>
          </a:xfrm>
        </p:spPr>
        <p:txBody>
          <a:bodyPr/>
          <a:lstStyle/>
          <a:p>
            <a:pPr marL="0" indent="0">
              <a:buNone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Podczas wymawiania głosek s, z, c,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</a:rPr>
              <a:t>dz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lub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</a:rPr>
              <a:t>sz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, ż,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</a:rPr>
              <a:t>cz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</a:rPr>
              <a:t>dż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lub ś ź, ć,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</a:rPr>
              <a:t>dź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język jest ułożony niesymetrycznie i strumień powietrza uchodzi prawą bądź lewą stroną (bokiem). Powstaje nieprzyjemne, charakterystyczne brzmienie („mowa Kaczora Donalda”).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222831" y="6280819"/>
            <a:ext cx="6923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940" y="3212976"/>
            <a:ext cx="3514532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4572000" y="5764614"/>
            <a:ext cx="45745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/>
              <a:t>źródło: </a:t>
            </a:r>
            <a:r>
              <a:rPr lang="pl-PL" sz="800" dirty="0" err="1"/>
              <a:t>https</a:t>
            </a:r>
            <a:r>
              <a:rPr lang="pl-PL" sz="800" dirty="0"/>
              <a:t>://</a:t>
            </a:r>
            <a:r>
              <a:rPr lang="pl-PL" sz="800" dirty="0" err="1"/>
              <a:t>www.facebook.com</a:t>
            </a:r>
            <a:r>
              <a:rPr lang="pl-PL" sz="800" dirty="0"/>
              <a:t>/</a:t>
            </a:r>
            <a:r>
              <a:rPr lang="pl-PL" sz="800" dirty="0" err="1"/>
              <a:t>mowyniema.profilaktykaiterapialogopedyczna</a:t>
            </a:r>
            <a:r>
              <a:rPr lang="pl-PL" sz="800" dirty="0"/>
              <a:t>/</a:t>
            </a:r>
            <a:r>
              <a:rPr lang="pl-PL" sz="800" dirty="0" err="1"/>
              <a:t>photos</a:t>
            </a:r>
            <a:r>
              <a:rPr lang="pl-PL" sz="800" dirty="0"/>
              <a:t>/a</a:t>
            </a:r>
            <a:r>
              <a:rPr lang="pl-PL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517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4880" y="620688"/>
            <a:ext cx="9051010" cy="636680"/>
          </a:xfrm>
        </p:spPr>
        <p:txBody>
          <a:bodyPr>
            <a:noAutofit/>
          </a:bodyPr>
          <a:lstStyle/>
          <a:p>
            <a:pPr algn="ctr"/>
            <a:r>
              <a:rPr lang="pl-PL" sz="4000" b="1" dirty="0"/>
              <a:t>SEPLENIENIE PROSTE= PARASYGMATYZM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 err="1"/>
              <a:t>Parasygmatyzm</a:t>
            </a:r>
            <a:r>
              <a:rPr lang="pl-PL" dirty="0"/>
              <a:t> (substytucje głosek), czyli zastępowanie jednych głosek </a:t>
            </a:r>
            <a:r>
              <a:rPr lang="pl-PL" dirty="0" err="1"/>
              <a:t>dentalizowanych</a:t>
            </a:r>
            <a:r>
              <a:rPr lang="pl-PL" dirty="0"/>
              <a:t> innymi, realizowanymi prawidłowo. Dotyczy głosek s, z, c, </a:t>
            </a:r>
            <a:r>
              <a:rPr lang="pl-PL" dirty="0" err="1"/>
              <a:t>dz</a:t>
            </a:r>
            <a:r>
              <a:rPr lang="pl-PL" dirty="0"/>
              <a:t> lub </a:t>
            </a:r>
            <a:r>
              <a:rPr lang="pl-PL" dirty="0" err="1"/>
              <a:t>sz</a:t>
            </a:r>
            <a:r>
              <a:rPr lang="pl-PL" dirty="0"/>
              <a:t>, ż, </a:t>
            </a:r>
            <a:r>
              <a:rPr lang="pl-PL" dirty="0" err="1"/>
              <a:t>cz</a:t>
            </a:r>
            <a:r>
              <a:rPr lang="pl-PL" dirty="0"/>
              <a:t>, </a:t>
            </a:r>
            <a:r>
              <a:rPr lang="pl-PL" dirty="0" err="1"/>
              <a:t>dż</a:t>
            </a:r>
            <a:r>
              <a:rPr lang="pl-PL" dirty="0"/>
              <a:t> lub ś, ź, ć, </a:t>
            </a:r>
            <a:r>
              <a:rPr lang="pl-PL" dirty="0" err="1"/>
              <a:t>dź</a:t>
            </a:r>
            <a:r>
              <a:rPr lang="pl-PL" dirty="0"/>
              <a:t>; mogą one być zastępowane, np. 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91" y="5934471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249034" y="6103947"/>
            <a:ext cx="6923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5" name="Prostokąt 4"/>
          <p:cNvSpPr/>
          <p:nvPr/>
        </p:nvSpPr>
        <p:spPr>
          <a:xfrm>
            <a:off x="5864230" y="4869158"/>
            <a:ext cx="1714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zima =</a:t>
            </a:r>
            <a:r>
              <a:rPr lang="pl-PL" sz="2400" dirty="0" err="1">
                <a:solidFill>
                  <a:srgbClr val="FF0000"/>
                </a:solidFill>
              </a:rPr>
              <a:t>cima</a:t>
            </a:r>
            <a:endParaRPr lang="pl-PL" sz="2400" dirty="0">
              <a:solidFill>
                <a:srgbClr val="FF0000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4085052" y="4380267"/>
            <a:ext cx="18717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szkoła=</a:t>
            </a:r>
            <a:r>
              <a:rPr lang="pl-PL" sz="2400" dirty="0" err="1">
                <a:solidFill>
                  <a:srgbClr val="FF0000"/>
                </a:solidFill>
              </a:rPr>
              <a:t>skoła</a:t>
            </a:r>
            <a:endParaRPr lang="pl-PL" sz="2400" dirty="0">
              <a:solidFill>
                <a:srgbClr val="FF0000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998209" y="5373216"/>
            <a:ext cx="299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czapka=capka=</a:t>
            </a:r>
            <a:r>
              <a:rPr lang="pl-PL" sz="2400" dirty="0" err="1">
                <a:solidFill>
                  <a:srgbClr val="FF0000"/>
                </a:solidFill>
              </a:rPr>
              <a:t>ćapka</a:t>
            </a:r>
            <a:endParaRPr lang="pl-PL" sz="2400" dirty="0">
              <a:solidFill>
                <a:srgbClr val="FF0000"/>
              </a:solidFill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338310" y="3940380"/>
            <a:ext cx="16385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koza =kosa</a:t>
            </a:r>
          </a:p>
        </p:txBody>
      </p:sp>
      <p:sp>
        <p:nvSpPr>
          <p:cNvPr id="9" name="Prostokąt 8"/>
          <p:cNvSpPr/>
          <p:nvPr/>
        </p:nvSpPr>
        <p:spPr>
          <a:xfrm>
            <a:off x="6362379" y="3247159"/>
            <a:ext cx="24325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zapałki = </a:t>
            </a:r>
            <a:r>
              <a:rPr lang="pl-PL" sz="2400" dirty="0" err="1">
                <a:solidFill>
                  <a:srgbClr val="FF0000"/>
                </a:solidFill>
              </a:rPr>
              <a:t>dapałki</a:t>
            </a:r>
            <a:endParaRPr lang="pl-PL" sz="2400" dirty="0">
              <a:solidFill>
                <a:srgbClr val="FF0000"/>
              </a:solidFill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186009" y="3500057"/>
            <a:ext cx="16698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żyto –szyto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" y="3212976"/>
            <a:ext cx="3605622" cy="2473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10"/>
          <p:cNvSpPr/>
          <p:nvPr/>
        </p:nvSpPr>
        <p:spPr>
          <a:xfrm>
            <a:off x="211297" y="5565139"/>
            <a:ext cx="2037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800" dirty="0"/>
              <a:t>źródło: http://</a:t>
            </a:r>
            <a:r>
              <a:rPr lang="pl-PL" sz="800" dirty="0" err="1"/>
              <a:t>images.dlaprzedszkoli.eu</a:t>
            </a:r>
            <a:r>
              <a:rPr lang="pl-PL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3644356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br>
              <a:rPr lang="pl-PL" dirty="0"/>
            </a:br>
            <a:r>
              <a:rPr lang="pl-PL" b="1" dirty="0"/>
              <a:t>Przyczyny seplenienia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412776"/>
            <a:ext cx="8435280" cy="432048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Nieprawidłowa budowa anatomiczna narządów mowy.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Niska sprawność ruchowa języka.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Upośledzenie słuchu.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Niedostateczne różnicowanie dźwięków.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Naśladowanie złych wzorców.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Niektóre choroby górnych dróg oddechowych.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222831" y="6280819"/>
            <a:ext cx="6923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</p:spTree>
    <p:extLst>
      <p:ext uri="{BB962C8B-B14F-4D97-AF65-F5344CB8AC3E}">
        <p14:creationId xmlns:p14="http://schemas.microsoft.com/office/powerpoint/2010/main" val="1847485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571524"/>
            <a:ext cx="1269000" cy="166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8229600" cy="636680"/>
          </a:xfrm>
        </p:spPr>
        <p:txBody>
          <a:bodyPr>
            <a:normAutofit fontScale="90000"/>
          </a:bodyPr>
          <a:lstStyle/>
          <a:p>
            <a:pPr algn="r"/>
            <a:r>
              <a:rPr lang="pl-PL" b="1" dirty="0"/>
              <a:t>ROTACYZM - KRÓLOWA GŁOSEK 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323849"/>
            <a:ext cx="785884" cy="451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1202138" y="145054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>
                <a:solidFill>
                  <a:srgbClr val="0070C0"/>
                </a:solidFill>
              </a:rPr>
              <a:t>Zaburzenie mowy polegające na niewłaściwej artykulacji głoski [r]. Zalicza się je do </a:t>
            </a:r>
            <a:r>
              <a:rPr lang="pl-PL" sz="2400" dirty="0" err="1">
                <a:solidFill>
                  <a:srgbClr val="0070C0"/>
                </a:solidFill>
              </a:rPr>
              <a:t>dyslalii</a:t>
            </a:r>
            <a:r>
              <a:rPr lang="pl-PL" sz="2400" dirty="0">
                <a:solidFill>
                  <a:srgbClr val="0070C0"/>
                </a:solidFill>
              </a:rPr>
              <a:t> i wyróżnia się:</a:t>
            </a:r>
          </a:p>
          <a:p>
            <a:endParaRPr lang="pl-PL" sz="2400" dirty="0">
              <a:solidFill>
                <a:srgbClr val="0070C0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70299D9D-CE89-45BE-84FF-4F15F8073E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6354020"/>
              </p:ext>
            </p:extLst>
          </p:nvPr>
        </p:nvGraphicFramePr>
        <p:xfrm>
          <a:off x="288276" y="2233966"/>
          <a:ext cx="8604204" cy="14110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DDC2F42A-2B99-44C1-92AC-9ABA6C43DE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7589585"/>
              </p:ext>
            </p:extLst>
          </p:nvPr>
        </p:nvGraphicFramePr>
        <p:xfrm>
          <a:off x="288276" y="3548471"/>
          <a:ext cx="8604204" cy="14110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FD34F38B-A554-4596-B005-166014BE02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0010047"/>
              </p:ext>
            </p:extLst>
          </p:nvPr>
        </p:nvGraphicFramePr>
        <p:xfrm>
          <a:off x="269898" y="4887211"/>
          <a:ext cx="8604204" cy="14110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19" name="pole tekstowe 18">
            <a:extLst>
              <a:ext uri="{FF2B5EF4-FFF2-40B4-BE49-F238E27FC236}">
                <a16:creationId xmlns:a16="http://schemas.microsoft.com/office/drawing/2014/main" id="{BB2BFB13-66B8-4313-B1DA-3D5A6442D637}"/>
              </a:ext>
            </a:extLst>
          </p:cNvPr>
          <p:cNvSpPr txBox="1"/>
          <p:nvPr/>
        </p:nvSpPr>
        <p:spPr>
          <a:xfrm>
            <a:off x="2757447" y="6316524"/>
            <a:ext cx="47382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</p:spTree>
    <p:extLst>
      <p:ext uri="{BB962C8B-B14F-4D97-AF65-F5344CB8AC3E}">
        <p14:creationId xmlns:p14="http://schemas.microsoft.com/office/powerpoint/2010/main" val="184268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14" grpId="0">
        <p:bldAsOne/>
      </p:bldGraphic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ROTACYZM - PRZYCZYNY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1296144"/>
          </a:xfrm>
        </p:spPr>
        <p:txBody>
          <a:bodyPr/>
          <a:lstStyle/>
          <a:p>
            <a:pPr marL="0" indent="0">
              <a:buNone/>
            </a:pPr>
            <a:r>
              <a:rPr lang="pl-PL" dirty="0">
                <a:solidFill>
                  <a:srgbClr val="0070C0"/>
                </a:solidFill>
              </a:rPr>
              <a:t>Głoska „r” zgodnie z normą pojawia się w rozwoju mowy jako ostatnia, dlatego nosi miano </a:t>
            </a:r>
            <a:r>
              <a:rPr lang="pl-PL" b="1" dirty="0">
                <a:solidFill>
                  <a:srgbClr val="0070C0"/>
                </a:solidFill>
              </a:rPr>
              <a:t>królowej głosek</a:t>
            </a:r>
            <a:r>
              <a:rPr lang="pl-PL" dirty="0">
                <a:solidFill>
                  <a:srgbClr val="0070C0"/>
                </a:solidFill>
              </a:rPr>
              <a:t>, powinna pojawić się do ok. 6. roku życia. </a:t>
            </a:r>
          </a:p>
          <a:p>
            <a:pPr marL="0" indent="0">
              <a:buNone/>
            </a:pPr>
            <a:endParaRPr lang="pl-PL" dirty="0">
              <a:solidFill>
                <a:srgbClr val="0070C0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F4A2F444-B61F-4E2C-9F21-500F2DB756B6}"/>
              </a:ext>
            </a:extLst>
          </p:cNvPr>
          <p:cNvSpPr txBox="1"/>
          <p:nvPr/>
        </p:nvSpPr>
        <p:spPr>
          <a:xfrm>
            <a:off x="440788" y="2850903"/>
            <a:ext cx="780362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b="1" dirty="0">
                <a:solidFill>
                  <a:srgbClr val="0070C0"/>
                </a:solidFill>
              </a:rPr>
              <a:t>Przyczyny występowania rotacyzmu</a:t>
            </a:r>
            <a:r>
              <a:rPr lang="pl-PL" sz="2400" dirty="0">
                <a:solidFill>
                  <a:srgbClr val="0070C0"/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 przerost języka,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 skrócone wędzidełko podjęzykowe,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brak pionizacji języka,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podniebienie gotyckie,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nieprawidłowa wymowa głoski „r” u osób z najbliższego otoczenia dziecka w okresie rozwoju mowy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niedokształceniu słuchu fonemowego i fonetycznego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5E09899F-FF6D-48FB-80C9-B9D0892C3ED5}"/>
              </a:ext>
            </a:extLst>
          </p:cNvPr>
          <p:cNvSpPr txBox="1"/>
          <p:nvPr/>
        </p:nvSpPr>
        <p:spPr>
          <a:xfrm>
            <a:off x="2895778" y="6250042"/>
            <a:ext cx="53285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</p:spTree>
    <p:extLst>
      <p:ext uri="{BB962C8B-B14F-4D97-AF65-F5344CB8AC3E}">
        <p14:creationId xmlns:p14="http://schemas.microsoft.com/office/powerpoint/2010/main" val="299559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9A0F96F8-704C-4980-8CBB-229F08C8A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242" y="3451553"/>
            <a:ext cx="3772973" cy="136581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2989" y="357052"/>
            <a:ext cx="9051009" cy="801672"/>
          </a:xfrm>
        </p:spPr>
        <p:txBody>
          <a:bodyPr>
            <a:normAutofit fontScale="90000"/>
          </a:bodyPr>
          <a:lstStyle/>
          <a:p>
            <a:pPr algn="ctr"/>
            <a:br>
              <a:rPr lang="pl-PL" dirty="0"/>
            </a:br>
            <a:r>
              <a:rPr lang="pl-PL" sz="4400" b="1" dirty="0"/>
              <a:t>KAPPACYZM/ GAMMACYZM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495" y="1302196"/>
            <a:ext cx="9051010" cy="9620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350" b="1" dirty="0" err="1">
                <a:solidFill>
                  <a:srgbClr val="0070C0"/>
                </a:solidFill>
              </a:rPr>
              <a:t>Kappacyzm</a:t>
            </a:r>
            <a:r>
              <a:rPr lang="pl-PL" sz="2350" dirty="0">
                <a:solidFill>
                  <a:srgbClr val="0070C0"/>
                </a:solidFill>
              </a:rPr>
              <a:t> – gdy dziecko nieprawidłowo wymawia głoskę [k],[ki].</a:t>
            </a:r>
          </a:p>
          <a:p>
            <a:pPr marL="0" indent="0">
              <a:buNone/>
            </a:pPr>
            <a:r>
              <a:rPr lang="pl-PL" sz="2350" b="1" dirty="0" err="1">
                <a:solidFill>
                  <a:srgbClr val="0070C0"/>
                </a:solidFill>
              </a:rPr>
              <a:t>Gammacyzm</a:t>
            </a:r>
            <a:r>
              <a:rPr lang="pl-PL" sz="2350" dirty="0">
                <a:solidFill>
                  <a:srgbClr val="0070C0"/>
                </a:solidFill>
              </a:rPr>
              <a:t> – gdy dziecko nieprawidłowo wymawia głoskę [g], [</a:t>
            </a:r>
            <a:r>
              <a:rPr lang="pl-PL" sz="2350" dirty="0" err="1">
                <a:solidFill>
                  <a:srgbClr val="0070C0"/>
                </a:solidFill>
              </a:rPr>
              <a:t>gi</a:t>
            </a:r>
            <a:r>
              <a:rPr lang="pl-PL" sz="2350" dirty="0">
                <a:solidFill>
                  <a:srgbClr val="0070C0"/>
                </a:solidFill>
              </a:rPr>
              <a:t>].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CC158E61-6BA1-4EBB-AF93-79B353505C1A}"/>
              </a:ext>
            </a:extLst>
          </p:cNvPr>
          <p:cNvSpPr txBox="1"/>
          <p:nvPr/>
        </p:nvSpPr>
        <p:spPr>
          <a:xfrm>
            <a:off x="1292950" y="4540170"/>
            <a:ext cx="332554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800" dirty="0"/>
              <a:t>źródło: https://pl.pinterest.com/</a:t>
            </a: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8683241D-51AC-467A-9AB6-47EBD17D5331}"/>
              </a:ext>
            </a:extLst>
          </p:cNvPr>
          <p:cNvSpPr txBox="1"/>
          <p:nvPr/>
        </p:nvSpPr>
        <p:spPr>
          <a:xfrm>
            <a:off x="4429840" y="2838961"/>
            <a:ext cx="46211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 err="1">
                <a:solidFill>
                  <a:srgbClr val="FF0000"/>
                </a:solidFill>
              </a:rPr>
              <a:t>Paragammacyzm</a:t>
            </a:r>
            <a:r>
              <a:rPr lang="pl-PL" dirty="0">
                <a:solidFill>
                  <a:srgbClr val="0070C0"/>
                </a:solidFill>
              </a:rPr>
              <a:t> to zastępowanie głoski [g] głoską [d] np. [gol] realizowane są jako [</a:t>
            </a:r>
            <a:r>
              <a:rPr lang="pl-PL" dirty="0" err="1">
                <a:solidFill>
                  <a:srgbClr val="0070C0"/>
                </a:solidFill>
              </a:rPr>
              <a:t>dol</a:t>
            </a:r>
            <a:r>
              <a:rPr lang="pl-PL" dirty="0">
                <a:solidFill>
                  <a:srgbClr val="0070C0"/>
                </a:solidFill>
              </a:rPr>
              <a:t>] lub rzadziej [h] [hol], głoski [</a:t>
            </a:r>
            <a:r>
              <a:rPr lang="pl-PL" dirty="0" err="1">
                <a:solidFill>
                  <a:srgbClr val="0070C0"/>
                </a:solidFill>
              </a:rPr>
              <a:t>gi</a:t>
            </a:r>
            <a:r>
              <a:rPr lang="pl-PL" dirty="0">
                <a:solidFill>
                  <a:srgbClr val="0070C0"/>
                </a:solidFill>
              </a:rPr>
              <a:t>] głoską [di], czyli np. [gil] realizowane jak [</a:t>
            </a:r>
            <a:r>
              <a:rPr lang="pl-PL" dirty="0" err="1">
                <a:solidFill>
                  <a:srgbClr val="0070C0"/>
                </a:solidFill>
              </a:rPr>
              <a:t>dil</a:t>
            </a:r>
            <a:r>
              <a:rPr lang="pl-PL" dirty="0">
                <a:solidFill>
                  <a:srgbClr val="0070C0"/>
                </a:solidFill>
              </a:rPr>
              <a:t>].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80FDD5E1-709B-436C-8799-1DDFF7802BD2}"/>
              </a:ext>
            </a:extLst>
          </p:cNvPr>
          <p:cNvSpPr txBox="1"/>
          <p:nvPr/>
        </p:nvSpPr>
        <p:spPr>
          <a:xfrm>
            <a:off x="92989" y="2340894"/>
            <a:ext cx="44514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 err="1">
                <a:solidFill>
                  <a:srgbClr val="FF0000"/>
                </a:solidFill>
              </a:rPr>
              <a:t>Parakappacyzm</a:t>
            </a:r>
            <a:r>
              <a:rPr lang="pl-PL" b="1" dirty="0">
                <a:solidFill>
                  <a:srgbClr val="0070C0"/>
                </a:solidFill>
              </a:rPr>
              <a:t> </a:t>
            </a:r>
            <a:r>
              <a:rPr lang="pl-PL" dirty="0">
                <a:solidFill>
                  <a:srgbClr val="0070C0"/>
                </a:solidFill>
              </a:rPr>
              <a:t>to zamiana głoski [k] na głoski [t] lub [h], np. [koń] na [toń] lub [</a:t>
            </a:r>
            <a:r>
              <a:rPr lang="pl-PL" dirty="0" err="1">
                <a:solidFill>
                  <a:srgbClr val="0070C0"/>
                </a:solidFill>
              </a:rPr>
              <a:t>hoń</a:t>
            </a:r>
            <a:r>
              <a:rPr lang="pl-PL" dirty="0">
                <a:solidFill>
                  <a:srgbClr val="0070C0"/>
                </a:solidFill>
              </a:rPr>
              <a:t>], [ki] na [</a:t>
            </a:r>
            <a:r>
              <a:rPr lang="pl-PL" dirty="0" err="1">
                <a:solidFill>
                  <a:srgbClr val="0070C0"/>
                </a:solidFill>
              </a:rPr>
              <a:t>ti</a:t>
            </a:r>
            <a:r>
              <a:rPr lang="pl-PL" dirty="0">
                <a:solidFill>
                  <a:srgbClr val="0070C0"/>
                </a:solidFill>
              </a:rPr>
              <a:t>], np. [kiwi] na [</a:t>
            </a:r>
            <a:r>
              <a:rPr lang="pl-PL" dirty="0" err="1">
                <a:solidFill>
                  <a:srgbClr val="0070C0"/>
                </a:solidFill>
              </a:rPr>
              <a:t>tiwi</a:t>
            </a:r>
            <a:r>
              <a:rPr lang="pl-PL" dirty="0">
                <a:solidFill>
                  <a:srgbClr val="0070C0"/>
                </a:solidFill>
              </a:rPr>
              <a:t>].</a:t>
            </a:r>
          </a:p>
        </p:txBody>
      </p: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59F75F58-56D3-4C68-A63B-9D1F82F9E732}"/>
              </a:ext>
            </a:extLst>
          </p:cNvPr>
          <p:cNvSpPr txBox="1"/>
          <p:nvPr/>
        </p:nvSpPr>
        <p:spPr>
          <a:xfrm>
            <a:off x="622591" y="4858942"/>
            <a:ext cx="84284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 err="1">
                <a:solidFill>
                  <a:srgbClr val="FF0000"/>
                </a:solidFill>
              </a:rPr>
              <a:t>Mogikappacym</a:t>
            </a:r>
            <a:r>
              <a:rPr lang="pl-PL" dirty="0">
                <a:solidFill>
                  <a:srgbClr val="FF0000"/>
                </a:solidFill>
              </a:rPr>
              <a:t> i </a:t>
            </a:r>
            <a:r>
              <a:rPr lang="pl-PL" dirty="0" err="1">
                <a:solidFill>
                  <a:srgbClr val="FF0000"/>
                </a:solidFill>
              </a:rPr>
              <a:t>mogigammacyzm</a:t>
            </a:r>
            <a:r>
              <a:rPr lang="pl-PL" dirty="0">
                <a:solidFill>
                  <a:srgbClr val="FF0000"/>
                </a:solidFill>
              </a:rPr>
              <a:t> </a:t>
            </a:r>
            <a:r>
              <a:rPr lang="pl-PL" dirty="0">
                <a:solidFill>
                  <a:srgbClr val="0070C0"/>
                </a:solidFill>
              </a:rPr>
              <a:t>to brak realizacji głosek [k], [ki], [g], [</a:t>
            </a:r>
            <a:r>
              <a:rPr lang="pl-PL" dirty="0" err="1">
                <a:solidFill>
                  <a:srgbClr val="0070C0"/>
                </a:solidFill>
              </a:rPr>
              <a:t>gi</a:t>
            </a:r>
            <a:r>
              <a:rPr lang="pl-PL" dirty="0">
                <a:solidFill>
                  <a:srgbClr val="0070C0"/>
                </a:solidFill>
              </a:rPr>
              <a:t>]</a:t>
            </a:r>
          </a:p>
          <a:p>
            <a:r>
              <a:rPr lang="pl-PL" dirty="0">
                <a:solidFill>
                  <a:srgbClr val="0070C0"/>
                </a:solidFill>
              </a:rPr>
              <a:t>– dziecko opuszcza te głoski w swoich wypowiedziach, np. zamiast [koń] mówi</a:t>
            </a:r>
          </a:p>
          <a:p>
            <a:r>
              <a:rPr lang="pl-PL" dirty="0">
                <a:solidFill>
                  <a:srgbClr val="0070C0"/>
                </a:solidFill>
              </a:rPr>
              <a:t>[</a:t>
            </a:r>
            <a:r>
              <a:rPr lang="pl-PL" dirty="0" err="1">
                <a:solidFill>
                  <a:srgbClr val="0070C0"/>
                </a:solidFill>
              </a:rPr>
              <a:t>oń</a:t>
            </a:r>
            <a:r>
              <a:rPr lang="pl-PL" dirty="0">
                <a:solidFill>
                  <a:srgbClr val="0070C0"/>
                </a:solidFill>
              </a:rPr>
              <a:t>], zamiast [kiwi] mówi [</a:t>
            </a:r>
            <a:r>
              <a:rPr lang="pl-PL" dirty="0" err="1">
                <a:solidFill>
                  <a:srgbClr val="0070C0"/>
                </a:solidFill>
              </a:rPr>
              <a:t>iwi</a:t>
            </a:r>
            <a:r>
              <a:rPr lang="pl-PL" dirty="0">
                <a:solidFill>
                  <a:srgbClr val="0070C0"/>
                </a:solidFill>
              </a:rPr>
              <a:t>], nie mówi [guma] tylko [</a:t>
            </a:r>
            <a:r>
              <a:rPr lang="pl-PL" dirty="0" err="1">
                <a:solidFill>
                  <a:srgbClr val="0070C0"/>
                </a:solidFill>
              </a:rPr>
              <a:t>uma</a:t>
            </a:r>
            <a:r>
              <a:rPr lang="pl-PL" dirty="0">
                <a:solidFill>
                  <a:srgbClr val="0070C0"/>
                </a:solidFill>
              </a:rPr>
              <a:t>], nie jest wstanie</a:t>
            </a:r>
          </a:p>
          <a:p>
            <a:r>
              <a:rPr lang="pl-PL" dirty="0">
                <a:solidFill>
                  <a:srgbClr val="0070C0"/>
                </a:solidFill>
              </a:rPr>
              <a:t>powiedzieć [gil], więc mówi [</a:t>
            </a:r>
            <a:r>
              <a:rPr lang="pl-PL" dirty="0" err="1">
                <a:solidFill>
                  <a:srgbClr val="0070C0"/>
                </a:solidFill>
              </a:rPr>
              <a:t>il</a:t>
            </a:r>
            <a:r>
              <a:rPr lang="pl-PL" dirty="0">
                <a:solidFill>
                  <a:srgbClr val="0070C0"/>
                </a:solidFill>
              </a:rPr>
              <a:t>].</a:t>
            </a:r>
          </a:p>
        </p:txBody>
      </p:sp>
    </p:spTree>
    <p:extLst>
      <p:ext uri="{BB962C8B-B14F-4D97-AF65-F5344CB8AC3E}">
        <p14:creationId xmlns:p14="http://schemas.microsoft.com/office/powerpoint/2010/main" val="44365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64955" y="1074568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Przyczyny występowania </a:t>
            </a:r>
            <a:r>
              <a:rPr lang="pl-PL" b="1" dirty="0" err="1"/>
              <a:t>kappacyzmu</a:t>
            </a:r>
            <a:r>
              <a:rPr lang="pl-PL" b="1" dirty="0"/>
              <a:t> i </a:t>
            </a:r>
            <a:r>
              <a:rPr lang="pl-PL" b="1" dirty="0" err="1"/>
              <a:t>gammacyzmu</a:t>
            </a:r>
            <a:r>
              <a:rPr lang="pl-PL" b="1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6654" y="1803245"/>
            <a:ext cx="8777901" cy="432048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Niska sprawność ruchowa języka, głównie jego tylnej części,    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l-PL" dirty="0"/>
              <a:t>     wysokie podniebienie.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Przerost trzeciego migdałka.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</a:t>
            </a:r>
            <a:r>
              <a:rPr lang="pl-PL" dirty="0" err="1"/>
              <a:t>Ankyloglosja</a:t>
            </a:r>
            <a:r>
              <a:rPr lang="pl-PL" dirty="0"/>
              <a:t>, czyli skrócone wędzidełko podjęzykowe,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Rozszczep podniebienia.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Nieprawidłowe napięcie mięśniowe w obrębie jamy ustnej.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Wady zgryzu.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Zaburzenia słuchu fonemowego.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Niedostateczna kontrola słuchowa.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Nieprawidłowe wzorce wymowy.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/>
              <a:t>  Brak stymulacji rozwoju mowy.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6143311B-15F7-4FB4-A342-24151954C2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168" y="3947843"/>
            <a:ext cx="2331289" cy="2159091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449991F1-4CA6-4AC3-A810-E7FFB5C2ED52}"/>
              </a:ext>
            </a:extLst>
          </p:cNvPr>
          <p:cNvSpPr txBox="1"/>
          <p:nvPr/>
        </p:nvSpPr>
        <p:spPr>
          <a:xfrm>
            <a:off x="7440270" y="5966458"/>
            <a:ext cx="195037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800" dirty="0"/>
              <a:t>źródło: https://www.superkid.pl/</a:t>
            </a:r>
          </a:p>
        </p:txBody>
      </p:sp>
    </p:spTree>
    <p:extLst>
      <p:ext uri="{BB962C8B-B14F-4D97-AF65-F5344CB8AC3E}">
        <p14:creationId xmlns:p14="http://schemas.microsoft.com/office/powerpoint/2010/main" val="4207343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2CAA04CA-727C-4B8C-8E58-9FA3D1A410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8979" y="1842618"/>
            <a:ext cx="2619195" cy="1951557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/>
              <a:t> </a:t>
            </a:r>
            <a:r>
              <a:rPr lang="pl-PL" b="1" dirty="0"/>
              <a:t>LAMBDACYZM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2400132"/>
            <a:ext cx="6660232" cy="200202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v"/>
            </a:pPr>
            <a:r>
              <a:rPr lang="pl-PL" dirty="0">
                <a:solidFill>
                  <a:srgbClr val="0070C0"/>
                </a:solidFill>
              </a:rPr>
              <a:t> lambdacyzm właściwy – inaczej  deformację, zniekształcenie głoski [l],</a:t>
            </a:r>
          </a:p>
          <a:p>
            <a:pPr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v"/>
            </a:pPr>
            <a:r>
              <a:rPr lang="pl-PL" dirty="0">
                <a:solidFill>
                  <a:srgbClr val="0070C0"/>
                </a:solidFill>
              </a:rPr>
              <a:t> </a:t>
            </a:r>
            <a:r>
              <a:rPr lang="pl-PL" dirty="0" err="1">
                <a:solidFill>
                  <a:srgbClr val="0070C0"/>
                </a:solidFill>
              </a:rPr>
              <a:t>paralambdacyzm</a:t>
            </a:r>
            <a:r>
              <a:rPr lang="pl-PL" dirty="0">
                <a:solidFill>
                  <a:srgbClr val="0070C0"/>
                </a:solidFill>
              </a:rPr>
              <a:t> – zastępowanie głoski [l] inną głoską,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pl-PL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CC590420-5798-4DCA-A3D6-E651E19B70C9}"/>
              </a:ext>
            </a:extLst>
          </p:cNvPr>
          <p:cNvSpPr txBox="1"/>
          <p:nvPr/>
        </p:nvSpPr>
        <p:spPr>
          <a:xfrm>
            <a:off x="631063" y="5378623"/>
            <a:ext cx="8229600" cy="6918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pl-PL" sz="2000" b="1" dirty="0">
                <a:solidFill>
                  <a:srgbClr val="FF0000"/>
                </a:solidFill>
              </a:rPr>
              <a:t>Głoska „L” w rozwoju mowy dziecka powinna pojawić się pomiędzy </a:t>
            </a:r>
            <a:r>
              <a:rPr lang="pl-PL" sz="2800" b="1" dirty="0">
                <a:solidFill>
                  <a:srgbClr val="FF0000"/>
                </a:solidFill>
              </a:rPr>
              <a:t>2</a:t>
            </a:r>
            <a:r>
              <a:rPr lang="pl-PL" sz="2000" b="1" dirty="0">
                <a:solidFill>
                  <a:srgbClr val="FF0000"/>
                </a:solidFill>
              </a:rPr>
              <a:t> a 3 rokiem życia. Jest ściśle związana z pionizacją języka.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C6DC8BF4-9DD0-49B5-82DF-CBE0F6991518}"/>
              </a:ext>
            </a:extLst>
          </p:cNvPr>
          <p:cNvSpPr txBox="1"/>
          <p:nvPr/>
        </p:nvSpPr>
        <p:spPr>
          <a:xfrm>
            <a:off x="7452320" y="3786804"/>
            <a:ext cx="458585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800" dirty="0"/>
              <a:t>źródło: https://logopatka.pl/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3867AB1D-6F8B-4AD3-A55A-AEF236004DE9}"/>
              </a:ext>
            </a:extLst>
          </p:cNvPr>
          <p:cNvSpPr txBox="1"/>
          <p:nvPr/>
        </p:nvSpPr>
        <p:spPr>
          <a:xfrm>
            <a:off x="218239" y="1434184"/>
            <a:ext cx="76304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>
                <a:solidFill>
                  <a:srgbClr val="0070C0"/>
                </a:solidFill>
              </a:rPr>
              <a:t>Zaburzenie mowy polegające na niewłaściwej artykulacji głoski [l]. Zalicza się je do  </a:t>
            </a:r>
            <a:r>
              <a:rPr lang="pl-PL" sz="2400" dirty="0" err="1">
                <a:solidFill>
                  <a:srgbClr val="0070C0"/>
                </a:solidFill>
              </a:rPr>
              <a:t>dyslalii</a:t>
            </a:r>
            <a:r>
              <a:rPr lang="pl-PL" sz="2400" dirty="0">
                <a:solidFill>
                  <a:srgbClr val="0070C0"/>
                </a:solidFill>
              </a:rPr>
              <a:t> i wyróżnia  się:</a:t>
            </a:r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11F62925-6188-452F-95F7-3C21539D431A}"/>
              </a:ext>
            </a:extLst>
          </p:cNvPr>
          <p:cNvSpPr txBox="1"/>
          <p:nvPr/>
        </p:nvSpPr>
        <p:spPr>
          <a:xfrm>
            <a:off x="0" y="4336947"/>
            <a:ext cx="940020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v"/>
            </a:pPr>
            <a:r>
              <a:rPr lang="pl-PL" sz="2600" dirty="0">
                <a:solidFill>
                  <a:srgbClr val="0070C0"/>
                </a:solidFill>
              </a:rPr>
              <a:t> </a:t>
            </a:r>
            <a:r>
              <a:rPr lang="pl-PL" sz="2600" dirty="0" err="1">
                <a:solidFill>
                  <a:srgbClr val="0070C0"/>
                </a:solidFill>
              </a:rPr>
              <a:t>mogilambdacyzm</a:t>
            </a:r>
            <a:r>
              <a:rPr lang="pl-PL" sz="2600" dirty="0">
                <a:solidFill>
                  <a:srgbClr val="0070C0"/>
                </a:solidFill>
              </a:rPr>
              <a:t> – opuszczanie głoski [l]; rzadko spotykane zjawisko, najczęściej w nagłosie lub wygłosie wyrazu</a:t>
            </a:r>
          </a:p>
        </p:txBody>
      </p:sp>
    </p:spTree>
    <p:extLst>
      <p:ext uri="{BB962C8B-B14F-4D97-AF65-F5344CB8AC3E}">
        <p14:creationId xmlns:p14="http://schemas.microsoft.com/office/powerpoint/2010/main" val="258279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br>
              <a:rPr lang="pl-PL" dirty="0"/>
            </a:br>
            <a:r>
              <a:rPr lang="pl-PL" b="1" dirty="0"/>
              <a:t>NOSOWANIE (</a:t>
            </a:r>
            <a:r>
              <a:rPr lang="pl-PL" b="1" dirty="0" err="1"/>
              <a:t>rynolalia</a:t>
            </a:r>
            <a:r>
              <a:rPr lang="pl-PL" b="1" dirty="0"/>
              <a:t>)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err="1">
                <a:solidFill>
                  <a:srgbClr val="0070C0"/>
                </a:solidFill>
              </a:rPr>
              <a:t>Nosowanie</a:t>
            </a:r>
            <a:r>
              <a:rPr lang="pl-PL" b="1" dirty="0">
                <a:solidFill>
                  <a:srgbClr val="0070C0"/>
                </a:solidFill>
              </a:rPr>
              <a:t> (</a:t>
            </a:r>
            <a:r>
              <a:rPr lang="pl-PL" b="1" dirty="0" err="1">
                <a:solidFill>
                  <a:srgbClr val="0070C0"/>
                </a:solidFill>
              </a:rPr>
              <a:t>rynolalia</a:t>
            </a:r>
            <a:r>
              <a:rPr lang="pl-PL" b="1" dirty="0">
                <a:solidFill>
                  <a:srgbClr val="0070C0"/>
                </a:solidFill>
              </a:rPr>
              <a:t>)</a:t>
            </a:r>
            <a:r>
              <a:rPr lang="pl-PL" dirty="0">
                <a:solidFill>
                  <a:srgbClr val="0070C0"/>
                </a:solidFill>
              </a:rPr>
              <a:t>- zachodzi wówczas, gdy głoski nosowe (m, n, ę, ą) wymawiane są jak głoski ustne i wtedy jest to </a:t>
            </a:r>
            <a:r>
              <a:rPr lang="pl-PL" b="1" dirty="0" err="1">
                <a:solidFill>
                  <a:srgbClr val="0070C0"/>
                </a:solidFill>
              </a:rPr>
              <a:t>nosowanie</a:t>
            </a:r>
            <a:r>
              <a:rPr lang="pl-PL" b="1" dirty="0">
                <a:solidFill>
                  <a:srgbClr val="0070C0"/>
                </a:solidFill>
              </a:rPr>
              <a:t> zamknięte </a:t>
            </a:r>
            <a:r>
              <a:rPr lang="pl-PL" dirty="0">
                <a:solidFill>
                  <a:srgbClr val="0070C0"/>
                </a:solidFill>
              </a:rPr>
              <a:t>lub odwrotnie - gdy głoski ustne są wymawiane jak głoski nosowe i powstaje </a:t>
            </a:r>
            <a:r>
              <a:rPr lang="pl-PL" b="1" dirty="0" err="1">
                <a:solidFill>
                  <a:srgbClr val="0070C0"/>
                </a:solidFill>
              </a:rPr>
              <a:t>nosowanie</a:t>
            </a:r>
            <a:r>
              <a:rPr lang="pl-PL" b="1" dirty="0">
                <a:solidFill>
                  <a:srgbClr val="0070C0"/>
                </a:solidFill>
              </a:rPr>
              <a:t> otwarte.</a:t>
            </a:r>
          </a:p>
          <a:p>
            <a:pPr marL="0" indent="0">
              <a:buNone/>
            </a:pPr>
            <a:r>
              <a:rPr lang="pl-PL" dirty="0">
                <a:solidFill>
                  <a:srgbClr val="0070C0"/>
                </a:solidFill>
              </a:rPr>
              <a:t>Spotyka się również </a:t>
            </a:r>
            <a:r>
              <a:rPr lang="pl-PL" b="1" dirty="0" err="1">
                <a:solidFill>
                  <a:srgbClr val="0070C0"/>
                </a:solidFill>
              </a:rPr>
              <a:t>nosowanie</a:t>
            </a:r>
            <a:r>
              <a:rPr lang="pl-PL" b="1" dirty="0">
                <a:solidFill>
                  <a:srgbClr val="0070C0"/>
                </a:solidFill>
              </a:rPr>
              <a:t> mieszane </a:t>
            </a:r>
            <a:r>
              <a:rPr lang="pl-PL" dirty="0">
                <a:solidFill>
                  <a:srgbClr val="0070C0"/>
                </a:solidFill>
              </a:rPr>
              <a:t>polegające na braku lub osłabieniu rezonansu nosowego przy wymowie głosek nosowych z jednoczesną nazalizacją głosek ustnych. 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</p:spTree>
    <p:extLst>
      <p:ext uri="{BB962C8B-B14F-4D97-AF65-F5344CB8AC3E}">
        <p14:creationId xmlns:p14="http://schemas.microsoft.com/office/powerpoint/2010/main" val="3102399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br>
              <a:rPr lang="pl-PL" dirty="0"/>
            </a:br>
            <a:r>
              <a:rPr lang="pl-PL" b="1" dirty="0"/>
              <a:t>MOWA BEZDŹWIĘCZNA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940" y="1561662"/>
            <a:ext cx="5915000" cy="214054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pl-PL" dirty="0">
                <a:solidFill>
                  <a:srgbClr val="0070C0"/>
                </a:solidFill>
              </a:rPr>
              <a:t>Głoski dźwięczne zastępowane są przez ich bezdźwięczne odpowiedniki: p=b, t=d, f=w, s=z, </a:t>
            </a:r>
            <a:r>
              <a:rPr lang="pl-PL" dirty="0" err="1">
                <a:solidFill>
                  <a:srgbClr val="0070C0"/>
                </a:solidFill>
              </a:rPr>
              <a:t>sz</a:t>
            </a:r>
            <a:r>
              <a:rPr lang="pl-PL" dirty="0">
                <a:solidFill>
                  <a:srgbClr val="0070C0"/>
                </a:solidFill>
              </a:rPr>
              <a:t>=ż, ź=ś, </a:t>
            </a:r>
            <a:r>
              <a:rPr lang="pl-PL" dirty="0" err="1">
                <a:solidFill>
                  <a:srgbClr val="0070C0"/>
                </a:solidFill>
              </a:rPr>
              <a:t>dź</a:t>
            </a:r>
            <a:r>
              <a:rPr lang="pl-PL" dirty="0">
                <a:solidFill>
                  <a:srgbClr val="0070C0"/>
                </a:solidFill>
              </a:rPr>
              <a:t>=ć, ... np. </a:t>
            </a:r>
            <a:r>
              <a:rPr lang="pl-PL" i="1" dirty="0">
                <a:solidFill>
                  <a:srgbClr val="0070C0"/>
                </a:solidFill>
              </a:rPr>
              <a:t>dom=tom, woda=fota, koza=kosa,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i="1" dirty="0">
                <a:solidFill>
                  <a:srgbClr val="0070C0"/>
                </a:solidFill>
              </a:rPr>
              <a:t>góra= </a:t>
            </a:r>
            <a:r>
              <a:rPr lang="pl-PL" i="1" dirty="0" err="1">
                <a:solidFill>
                  <a:srgbClr val="0070C0"/>
                </a:solidFill>
              </a:rPr>
              <a:t>kóra</a:t>
            </a:r>
            <a:r>
              <a:rPr lang="pl-PL" i="1" dirty="0">
                <a:solidFill>
                  <a:srgbClr val="0070C0"/>
                </a:solidFill>
              </a:rPr>
              <a:t>, półka=bułka itp.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1F37787A-4131-450B-AEBA-FF10298E8414}"/>
              </a:ext>
            </a:extLst>
          </p:cNvPr>
          <p:cNvSpPr txBox="1"/>
          <p:nvPr/>
        </p:nvSpPr>
        <p:spPr>
          <a:xfrm>
            <a:off x="121664" y="3693230"/>
            <a:ext cx="86868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b="1" dirty="0">
                <a:solidFill>
                  <a:srgbClr val="0070C0"/>
                </a:solidFill>
              </a:rPr>
              <a:t>Postacie mowy bezdźwięcznej: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  substytucja spółgłosek dźwięcznych na bezdźwięczne,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  deformacja – wymawianie spółgłosek dźwięcznych w postaci</a:t>
            </a:r>
          </a:p>
          <a:p>
            <a:r>
              <a:rPr lang="pl-PL" sz="2400" dirty="0">
                <a:solidFill>
                  <a:srgbClr val="0070C0"/>
                </a:solidFill>
              </a:rPr>
              <a:t>      </a:t>
            </a:r>
            <a:r>
              <a:rPr lang="pl-PL" sz="2400" dirty="0" err="1">
                <a:solidFill>
                  <a:srgbClr val="0070C0"/>
                </a:solidFill>
              </a:rPr>
              <a:t>półdźwięcznej</a:t>
            </a:r>
            <a:r>
              <a:rPr lang="pl-PL" sz="2400" dirty="0">
                <a:solidFill>
                  <a:srgbClr val="0070C0"/>
                </a:solidFill>
              </a:rPr>
              <a:t> (z dźwięczną fazą początkową i bezdźwięczną</a:t>
            </a:r>
          </a:p>
          <a:p>
            <a:r>
              <a:rPr lang="pl-PL" sz="2400" dirty="0">
                <a:solidFill>
                  <a:srgbClr val="0070C0"/>
                </a:solidFill>
              </a:rPr>
              <a:t>      fazą lub odwrotnie),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2400" dirty="0">
                <a:solidFill>
                  <a:srgbClr val="0070C0"/>
                </a:solidFill>
              </a:rPr>
              <a:t> głosek dźwięcznych(występuję najrzadziej).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88AFCB07-0607-40E4-9E10-F3E440DA7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5427" y="1484154"/>
            <a:ext cx="3213549" cy="2308324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5AC4152F-96C0-4C9A-9A35-C6330CE068FC}"/>
              </a:ext>
            </a:extLst>
          </p:cNvPr>
          <p:cNvSpPr txBox="1"/>
          <p:nvPr/>
        </p:nvSpPr>
        <p:spPr>
          <a:xfrm>
            <a:off x="7178921" y="3655349"/>
            <a:ext cx="45927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800" dirty="0"/>
              <a:t>źródło: http://images.dlaprzedszkoli.eu</a:t>
            </a:r>
            <a:r>
              <a:rPr lang="pl-PL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149417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589640" cy="636680"/>
          </a:xfrm>
        </p:spPr>
        <p:txBody>
          <a:bodyPr>
            <a:normAutofit fontScale="90000"/>
          </a:bodyPr>
          <a:lstStyle/>
          <a:p>
            <a:pPr algn="ctr"/>
            <a:br>
              <a:rPr lang="pl-PL" dirty="0"/>
            </a:br>
            <a:r>
              <a:rPr lang="pl-PL" b="1" dirty="0"/>
              <a:t>OPÓŹNIONY ROZWÓJ MOWY ORM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92255"/>
            <a:ext cx="8229600" cy="8640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l-PL" dirty="0">
                <a:solidFill>
                  <a:srgbClr val="FF0000"/>
                </a:solidFill>
              </a:rPr>
              <a:t>ORM to niższa sprawność językowa dotycząca zarówno mówienia, jak i rozumienia mowy.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5914817D-BDDF-4245-9C98-526812BB809C}"/>
              </a:ext>
            </a:extLst>
          </p:cNvPr>
          <p:cNvSpPr txBox="1"/>
          <p:nvPr/>
        </p:nvSpPr>
        <p:spPr>
          <a:xfrm>
            <a:off x="251520" y="2318001"/>
            <a:ext cx="871718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b="1" dirty="0">
                <a:solidFill>
                  <a:srgbClr val="0070C0"/>
                </a:solidFill>
              </a:rPr>
              <a:t>Samoistne Opóźnienie Rozwoju Mowy (SORM) </a:t>
            </a:r>
            <a:r>
              <a:rPr lang="pl-PL" sz="2400" dirty="0">
                <a:solidFill>
                  <a:srgbClr val="0070C0"/>
                </a:solidFill>
              </a:rPr>
              <a:t>- proste opóźnienie rozwoju mowy, którego przyczyną są związane            z indywidualnym tempem i rytmem rozwoju dziecka wpływające na zakłócenie procesu rozwojowego.</a:t>
            </a:r>
          </a:p>
          <a:p>
            <a:r>
              <a:rPr lang="pl-PL" sz="2400" b="1" dirty="0">
                <a:solidFill>
                  <a:srgbClr val="0070C0"/>
                </a:solidFill>
              </a:rPr>
              <a:t>Niesamoistne Opóźnienie Rozwoju Mowy (NORM) </a:t>
            </a:r>
            <a:r>
              <a:rPr lang="pl-PL" sz="2400" dirty="0">
                <a:solidFill>
                  <a:srgbClr val="0070C0"/>
                </a:solidFill>
              </a:rPr>
              <a:t>– będące następstwem zaburzeń o określonej etiologii, towarzyszącym różnym zaburzeniom rozwoju (głuchocie, niedosłuchom, upośledzeniu umysłowemu, zaburzeniom rozwoju motoryki), specyficznym zaburzeniom rozwoju mowy bądź wchodzących w skład całościowych zaburzeń rozwojowych (np. autyzmu).</a:t>
            </a:r>
          </a:p>
        </p:txBody>
      </p:sp>
    </p:spTree>
    <p:extLst>
      <p:ext uri="{BB962C8B-B14F-4D97-AF65-F5344CB8AC3E}">
        <p14:creationId xmlns:p14="http://schemas.microsoft.com/office/powerpoint/2010/main" val="290490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A22670C6-F1CA-4F65-849B-0CA1F2CE87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9934" y="198234"/>
            <a:ext cx="7555329" cy="5607029"/>
          </a:xfr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80438420-32FB-4C41-95E4-543391AF771C}"/>
              </a:ext>
            </a:extLst>
          </p:cNvPr>
          <p:cNvSpPr txBox="1"/>
          <p:nvPr/>
        </p:nvSpPr>
        <p:spPr>
          <a:xfrm>
            <a:off x="6567736" y="5805263"/>
            <a:ext cx="229292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800" dirty="0"/>
              <a:t>źródło: https://slideplayer.pl/slide/820908/</a:t>
            </a:r>
          </a:p>
        </p:txBody>
      </p:sp>
    </p:spTree>
    <p:extLst>
      <p:ext uri="{BB962C8B-B14F-4D97-AF65-F5344CB8AC3E}">
        <p14:creationId xmlns:p14="http://schemas.microsoft.com/office/powerpoint/2010/main" val="1377549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532453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br>
              <a:rPr lang="pl-PL" dirty="0"/>
            </a:br>
            <a:r>
              <a:rPr lang="pl-PL" b="1" dirty="0"/>
              <a:t>Opóźniony rozwój mowy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1268760"/>
            <a:ext cx="8964488" cy="43204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sz="2300" b="1" dirty="0">
                <a:solidFill>
                  <a:srgbClr val="0070C0"/>
                </a:solidFill>
              </a:rPr>
              <a:t>Należy udać się z dzieckiem do logopedy, kiedy rozwój mowy dziecka: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rgbClr val="0070C0"/>
                </a:solidFill>
              </a:rPr>
              <a:t>2- letniego jest na poziomie mowy dziecka rocznego (wymawia kilka słów);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rgbClr val="0070C0"/>
                </a:solidFill>
              </a:rPr>
              <a:t>3- letniego jest na poziomie mowy dziecka 1,5- rocznego (tworzy jedynie równoważniki zdań);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rgbClr val="0070C0"/>
                </a:solidFill>
              </a:rPr>
              <a:t>4- letniego jest na poziomie mowy dziecka 2- letniego (tworzy proste zdania, słownictwo ok. 300 słów);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rgbClr val="0070C0"/>
                </a:solidFill>
              </a:rPr>
              <a:t>5- letniego jest na poziomie mowy dziecka 2,5- letniego (proste zdania);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rgbClr val="0070C0"/>
                </a:solidFill>
              </a:rPr>
              <a:t>6- letniego jest na poziomie mowy dziecka 3- letniego (pojawiają się zdania złożone, dziecko wymawia </a:t>
            </a:r>
            <a:r>
              <a:rPr lang="pl-PL">
                <a:solidFill>
                  <a:srgbClr val="0070C0"/>
                </a:solidFill>
              </a:rPr>
              <a:t>1000-1500 słów);</a:t>
            </a:r>
            <a:endParaRPr lang="pl-PL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pl-PL" dirty="0">
                <a:solidFill>
                  <a:srgbClr val="0070C0"/>
                </a:solidFill>
              </a:rPr>
              <a:t>7- letniego jest na poziomie mowy dziecka 3,5- letniego.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</p:spTree>
    <p:extLst>
      <p:ext uri="{BB962C8B-B14F-4D97-AF65-F5344CB8AC3E}">
        <p14:creationId xmlns:p14="http://schemas.microsoft.com/office/powerpoint/2010/main" val="18878199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br>
              <a:rPr lang="pl-PL" dirty="0"/>
            </a:br>
            <a:r>
              <a:rPr lang="pl-PL" b="1" dirty="0"/>
              <a:t>JĄKANIE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6703" y="1274361"/>
            <a:ext cx="8383960" cy="1008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>
                <a:solidFill>
                  <a:srgbClr val="0070C0"/>
                </a:solidFill>
              </a:rPr>
              <a:t>Częste powtórzenia, przedłużanie dźwięków, sylab, słów lub częste zawahania lub pauzy zakłócające płynną mowę.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4EC9810E-E8BB-4663-B54C-A3CB62612FFE}"/>
              </a:ext>
            </a:extLst>
          </p:cNvPr>
          <p:cNvSpPr txBox="1"/>
          <p:nvPr/>
        </p:nvSpPr>
        <p:spPr>
          <a:xfrm>
            <a:off x="2719295" y="2127119"/>
            <a:ext cx="38136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l-PL" dirty="0">
              <a:solidFill>
                <a:srgbClr val="FF0000"/>
              </a:solidFill>
            </a:endParaRPr>
          </a:p>
          <a:p>
            <a:endParaRPr lang="pl-PL" dirty="0">
              <a:solidFill>
                <a:srgbClr val="FF0000"/>
              </a:solidFill>
            </a:endParaRPr>
          </a:p>
          <a:p>
            <a:r>
              <a:rPr lang="pl-PL" dirty="0">
                <a:solidFill>
                  <a:srgbClr val="FF0000"/>
                </a:solidFill>
              </a:rPr>
              <a:t>Zachęcam do obejrzenia filmu !</a:t>
            </a: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DDACAE9E-9937-4F6E-95BD-1926A5A9139D}"/>
              </a:ext>
            </a:extLst>
          </p:cNvPr>
          <p:cNvSpPr txBox="1"/>
          <p:nvPr/>
        </p:nvSpPr>
        <p:spPr>
          <a:xfrm>
            <a:off x="2220240" y="3648137"/>
            <a:ext cx="67687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dirty="0">
                <a:hlinkClick r:id="rId4"/>
              </a:rPr>
              <a:t>https://www.youtube.com/watch?v=DstAekw9QbA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4740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9B88AD0D-E8C8-46DD-961A-E8BD73B26D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620923"/>
            <a:ext cx="2859963" cy="3667482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03247081-5CDE-4900-803B-903C89A65530}"/>
              </a:ext>
            </a:extLst>
          </p:cNvPr>
          <p:cNvSpPr txBox="1"/>
          <p:nvPr/>
        </p:nvSpPr>
        <p:spPr>
          <a:xfrm>
            <a:off x="120632" y="4047662"/>
            <a:ext cx="859381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5400" i="1" dirty="0">
                <a:solidFill>
                  <a:srgbClr val="0070C0"/>
                </a:solidFill>
              </a:rPr>
              <a:t>„Mowa jest najwspanialszym z wynalazków ludzkich”  </a:t>
            </a:r>
          </a:p>
          <a:p>
            <a:pPr algn="r"/>
            <a:r>
              <a:rPr lang="pl-PL" dirty="0">
                <a:solidFill>
                  <a:srgbClr val="0070C0"/>
                </a:solidFill>
              </a:rPr>
              <a:t>Sofokles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271A974C-C165-43E4-9BFA-915B9C327EAF}"/>
              </a:ext>
            </a:extLst>
          </p:cNvPr>
          <p:cNvSpPr txBox="1"/>
          <p:nvPr/>
        </p:nvSpPr>
        <p:spPr>
          <a:xfrm>
            <a:off x="4162055" y="3485302"/>
            <a:ext cx="4698608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800" dirty="0"/>
              <a:t>https://pl.pinterest.com/</a:t>
            </a:r>
          </a:p>
        </p:txBody>
      </p:sp>
    </p:spTree>
    <p:extLst>
      <p:ext uri="{BB962C8B-B14F-4D97-AF65-F5344CB8AC3E}">
        <p14:creationId xmlns:p14="http://schemas.microsoft.com/office/powerpoint/2010/main" val="29218667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13285BF9-FCD4-4BB9-AD1D-CC17A40730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739" y="701488"/>
            <a:ext cx="2933323" cy="1783533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2990" y="2022229"/>
            <a:ext cx="8229600" cy="43204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0070C0"/>
                </a:solidFill>
              </a:rPr>
              <a:t>Bibliografia: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pl-PL" dirty="0">
                <a:solidFill>
                  <a:srgbClr val="0070C0"/>
                </a:solidFill>
              </a:rPr>
              <a:t>L. Kaczmarek, </a:t>
            </a:r>
            <a:r>
              <a:rPr lang="pl-PL" i="1" dirty="0">
                <a:solidFill>
                  <a:srgbClr val="0070C0"/>
                </a:solidFill>
              </a:rPr>
              <a:t>Nasze dziecko uczy się mowy</a:t>
            </a:r>
            <a:r>
              <a:rPr lang="pl-PL" dirty="0">
                <a:solidFill>
                  <a:srgbClr val="0070C0"/>
                </a:solidFill>
              </a:rPr>
              <a:t>, Wydawnictwo Lubelskie. 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pl-PL" dirty="0">
                <a:solidFill>
                  <a:srgbClr val="0070C0"/>
                </a:solidFill>
              </a:rPr>
              <a:t>I. Styczek, Logopedia, Wydawnictwo Naukowe PWN.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pl-PL" dirty="0">
                <a:solidFill>
                  <a:srgbClr val="0070C0"/>
                </a:solidFill>
              </a:rPr>
              <a:t>G. Demel, Wady wymowy, Państwowy Zakład Wydawnictw Lekarskich.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pl-PL" dirty="0">
                <a:solidFill>
                  <a:srgbClr val="0070C0"/>
                </a:solidFill>
              </a:rPr>
              <a:t>G. Demel, </a:t>
            </a:r>
            <a:r>
              <a:rPr lang="pl-PL" i="1" dirty="0">
                <a:solidFill>
                  <a:srgbClr val="0070C0"/>
                </a:solidFill>
              </a:rPr>
              <a:t>Minimum logopedyczne nauczyciela przedszkola</a:t>
            </a:r>
            <a:r>
              <a:rPr lang="pl-PL" dirty="0">
                <a:solidFill>
                  <a:srgbClr val="0070C0"/>
                </a:solidFill>
              </a:rPr>
              <a:t>, WSiP.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pl-PL" dirty="0">
                <a:solidFill>
                  <a:srgbClr val="0070C0"/>
                </a:solidFill>
              </a:rPr>
              <a:t>A. Sołtys-</a:t>
            </a:r>
            <a:r>
              <a:rPr lang="pl-PL" dirty="0" err="1">
                <a:solidFill>
                  <a:srgbClr val="0070C0"/>
                </a:solidFill>
              </a:rPr>
              <a:t>Chmielowicz</a:t>
            </a:r>
            <a:r>
              <a:rPr lang="pl-PL" i="1" dirty="0">
                <a:solidFill>
                  <a:srgbClr val="0070C0"/>
                </a:solidFill>
              </a:rPr>
              <a:t>,  Zaburzenia artykulacji. Teoria i praktyka, </a:t>
            </a:r>
            <a:r>
              <a:rPr lang="pl-PL" dirty="0">
                <a:solidFill>
                  <a:srgbClr val="0070C0"/>
                </a:solidFill>
              </a:rPr>
              <a:t>Oficyna Wydawnicza Impuls.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0" y="6208712"/>
            <a:ext cx="21272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ACB580A-F1D9-4E87-9E25-D603C43B1E5A}"/>
              </a:ext>
            </a:extLst>
          </p:cNvPr>
          <p:cNvSpPr txBox="1"/>
          <p:nvPr/>
        </p:nvSpPr>
        <p:spPr>
          <a:xfrm>
            <a:off x="2719295" y="6248463"/>
            <a:ext cx="61413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NAJCZĘŚCIEJ SPOTYKANE WADY WYMOWY  U DZIECI </a:t>
            </a:r>
            <a:b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400" b="1" dirty="0">
                <a:solidFill>
                  <a:schemeClr val="accent1">
                    <a:lumMod val="75000"/>
                  </a:schemeClr>
                </a:solidFill>
              </a:rPr>
              <a:t>W WIEKU PRZEDSZKOLNYM </a:t>
            </a:r>
          </a:p>
        </p:txBody>
      </p:sp>
    </p:spTree>
    <p:extLst>
      <p:ext uri="{BB962C8B-B14F-4D97-AF65-F5344CB8AC3E}">
        <p14:creationId xmlns:p14="http://schemas.microsoft.com/office/powerpoint/2010/main" val="2101424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pływ">
  <a:themeElements>
    <a:clrScheme name="Przepły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Przepły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zepły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644</TotalTime>
  <Words>1662</Words>
  <Application>Microsoft Office PowerPoint</Application>
  <PresentationFormat>Pokaz na ekranie (4:3)</PresentationFormat>
  <Paragraphs>149</Paragraphs>
  <Slides>20</Slides>
  <Notes>0</Notes>
  <HiddenSlides>0</HiddenSlides>
  <MMClips>1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6" baseType="lpstr">
      <vt:lpstr>Algerian</vt:lpstr>
      <vt:lpstr>Calibri</vt:lpstr>
      <vt:lpstr>Constantia</vt:lpstr>
      <vt:lpstr>Wingdings</vt:lpstr>
      <vt:lpstr>Wingdings 2</vt:lpstr>
      <vt:lpstr>Przepływ</vt:lpstr>
      <vt:lpstr>Prezentacja programu PowerPoint</vt:lpstr>
      <vt:lpstr>Prezentacja programu PowerPoint</vt:lpstr>
      <vt:lpstr>Seplenienie</vt:lpstr>
      <vt:lpstr>SEPLENIENIE MIĘDZYZĘBOWE</vt:lpstr>
      <vt:lpstr>SEPLENIENIE BOCZNE</vt:lpstr>
      <vt:lpstr>SEPLENIENIE PROSTE= PARASYGMATYZM</vt:lpstr>
      <vt:lpstr> Przyczyny seplenienia</vt:lpstr>
      <vt:lpstr>ROTACYZM - KRÓLOWA GŁOSEK </vt:lpstr>
      <vt:lpstr>ROTACYZM - PRZYCZYNY</vt:lpstr>
      <vt:lpstr> KAPPACYZM/ GAMMACYZM</vt:lpstr>
      <vt:lpstr>Przyczyny występowania kappacyzmu i gammacyzmu </vt:lpstr>
      <vt:lpstr> LAMBDACYZM</vt:lpstr>
      <vt:lpstr> NOSOWANIE (rynolalia)</vt:lpstr>
      <vt:lpstr> MOWA BEZDŹWIĘCZNA</vt:lpstr>
      <vt:lpstr> OPÓŹNIONY ROZWÓJ MOWY ORM</vt:lpstr>
      <vt:lpstr>Prezentacja programu PowerPoint</vt:lpstr>
      <vt:lpstr> Opóźniony rozwój mowy</vt:lpstr>
      <vt:lpstr> JĄKANIE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Elżbieta Zaczeczny</dc:creator>
  <cp:lastModifiedBy>LENOVO</cp:lastModifiedBy>
  <cp:revision>74</cp:revision>
  <dcterms:created xsi:type="dcterms:W3CDTF">2021-02-08T09:14:51Z</dcterms:created>
  <dcterms:modified xsi:type="dcterms:W3CDTF">2024-10-15T16:58:44Z</dcterms:modified>
</cp:coreProperties>
</file>